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29"/>
  </p:notesMasterIdLst>
  <p:sldIdLst>
    <p:sldId id="286" r:id="rId2"/>
    <p:sldId id="258" r:id="rId3"/>
    <p:sldId id="259" r:id="rId4"/>
    <p:sldId id="260" r:id="rId5"/>
    <p:sldId id="261" r:id="rId6"/>
    <p:sldId id="257" r:id="rId7"/>
    <p:sldId id="292" r:id="rId8"/>
    <p:sldId id="287" r:id="rId9"/>
    <p:sldId id="264" r:id="rId10"/>
    <p:sldId id="266" r:id="rId11"/>
    <p:sldId id="267" r:id="rId12"/>
    <p:sldId id="276" r:id="rId13"/>
    <p:sldId id="277" r:id="rId14"/>
    <p:sldId id="278" r:id="rId15"/>
    <p:sldId id="269" r:id="rId16"/>
    <p:sldId id="279" r:id="rId17"/>
    <p:sldId id="270" r:id="rId18"/>
    <p:sldId id="280" r:id="rId19"/>
    <p:sldId id="271" r:id="rId20"/>
    <p:sldId id="288" r:id="rId21"/>
    <p:sldId id="282" r:id="rId22"/>
    <p:sldId id="283" r:id="rId23"/>
    <p:sldId id="272" r:id="rId24"/>
    <p:sldId id="273" r:id="rId25"/>
    <p:sldId id="274" r:id="rId26"/>
    <p:sldId id="285" r:id="rId27"/>
    <p:sldId id="290" r:id="rId2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66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3D465-12F9-427C-A08E-83AA1DEBBA41}" type="datetimeFigureOut">
              <a:rPr lang="es-CO" smtClean="0"/>
              <a:pPr/>
              <a:t>22/09/2021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CBD43-0A51-43CF-96B4-B7374CC67A7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8533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CBD43-0A51-43CF-96B4-B7374CC67A75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1740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CBD43-0A51-43CF-96B4-B7374CC67A75}" type="slidenum">
              <a:rPr lang="es-CO" smtClean="0"/>
              <a:pPr/>
              <a:t>26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1757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CBD43-0A51-43CF-96B4-B7374CC67A75}" type="slidenum">
              <a:rPr lang="es-CO" smtClean="0"/>
              <a:pPr/>
              <a:t>27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9001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7440200-C306-4D2C-ADE0-93915DFCB1B1}" type="datetimeFigureOut">
              <a:rPr lang="es-CO" smtClean="0"/>
              <a:pPr/>
              <a:t>22/09/2021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7017E65-9E5E-4219-AF65-8307A8A8125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0200-C306-4D2C-ADE0-93915DFCB1B1}" type="datetimeFigureOut">
              <a:rPr lang="es-CO" smtClean="0"/>
              <a:pPr/>
              <a:t>22/09/2021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7E65-9E5E-4219-AF65-8307A8A8125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0200-C306-4D2C-ADE0-93915DFCB1B1}" type="datetimeFigureOut">
              <a:rPr lang="es-CO" smtClean="0"/>
              <a:pPr/>
              <a:t>22/09/2021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7E65-9E5E-4219-AF65-8307A8A8125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7440200-C306-4D2C-ADE0-93915DFCB1B1}" type="datetimeFigureOut">
              <a:rPr lang="es-CO" smtClean="0"/>
              <a:pPr/>
              <a:t>22/09/2021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7E65-9E5E-4219-AF65-8307A8A8125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7440200-C306-4D2C-ADE0-93915DFCB1B1}" type="datetimeFigureOut">
              <a:rPr lang="es-CO" smtClean="0"/>
              <a:pPr/>
              <a:t>22/09/2021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7017E65-9E5E-4219-AF65-8307A8A8125B}" type="slidenum">
              <a:rPr lang="es-CO" smtClean="0"/>
              <a:pPr/>
              <a:t>‹Nº›</a:t>
            </a:fld>
            <a:endParaRPr lang="es-CO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7440200-C306-4D2C-ADE0-93915DFCB1B1}" type="datetimeFigureOut">
              <a:rPr lang="es-CO" smtClean="0"/>
              <a:pPr/>
              <a:t>22/09/2021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7017E65-9E5E-4219-AF65-8307A8A8125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7440200-C306-4D2C-ADE0-93915DFCB1B1}" type="datetimeFigureOut">
              <a:rPr lang="es-CO" smtClean="0"/>
              <a:pPr/>
              <a:t>22/09/2021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7017E65-9E5E-4219-AF65-8307A8A8125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0200-C306-4D2C-ADE0-93915DFCB1B1}" type="datetimeFigureOut">
              <a:rPr lang="es-CO" smtClean="0"/>
              <a:pPr/>
              <a:t>22/09/2021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7E65-9E5E-4219-AF65-8307A8A8125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7440200-C306-4D2C-ADE0-93915DFCB1B1}" type="datetimeFigureOut">
              <a:rPr lang="es-CO" smtClean="0"/>
              <a:pPr/>
              <a:t>22/09/2021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7017E65-9E5E-4219-AF65-8307A8A8125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7440200-C306-4D2C-ADE0-93915DFCB1B1}" type="datetimeFigureOut">
              <a:rPr lang="es-CO" smtClean="0"/>
              <a:pPr/>
              <a:t>22/09/2021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7017E65-9E5E-4219-AF65-8307A8A8125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7440200-C306-4D2C-ADE0-93915DFCB1B1}" type="datetimeFigureOut">
              <a:rPr lang="es-CO" smtClean="0"/>
              <a:pPr/>
              <a:t>22/09/2021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7017E65-9E5E-4219-AF65-8307A8A8125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7440200-C306-4D2C-ADE0-93915DFCB1B1}" type="datetimeFigureOut">
              <a:rPr lang="es-CO" smtClean="0"/>
              <a:pPr/>
              <a:t>22/09/2021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7017E65-9E5E-4219-AF65-8307A8A8125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239312" y="2132856"/>
            <a:ext cx="6768752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5400" b="1" dirty="0" smtClean="0">
                <a:ln w="10160"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INFORME FINANCIERO</a:t>
            </a:r>
          </a:p>
          <a:p>
            <a:pPr algn="ctr"/>
            <a:r>
              <a:rPr lang="es-CO" sz="5400" b="1" dirty="0" smtClean="0">
                <a:ln w="10160"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PRIMER SEMESTRE 2021</a:t>
            </a:r>
            <a:endParaRPr lang="es-CO" sz="5400" b="1" dirty="0">
              <a:ln w="10160">
                <a:solidFill>
                  <a:schemeClr val="accent5">
                    <a:lumMod val="40000"/>
                    <a:lumOff val="6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239312" y="332656"/>
            <a:ext cx="678661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INSTITUCIÓN  EDUCATIVA SAN JOSÉ</a:t>
            </a:r>
            <a:endParaRPr lang="es-CO" sz="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385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934789"/>
              </p:ext>
            </p:extLst>
          </p:nvPr>
        </p:nvGraphicFramePr>
        <p:xfrm>
          <a:off x="3251900" y="1052736"/>
          <a:ext cx="5143536" cy="54610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571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MES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VALOR PAGADO</a:t>
                      </a:r>
                      <a:endParaRPr lang="es-CO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ENERO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FEBRERO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220,000</a:t>
                      </a:r>
                      <a:endParaRPr lang="es-CO" b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MARZO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ABRIL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MAYO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JUNIO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JULIO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AGOSTO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SEPTIEMBRE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OCTUBRE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NOVIEMBRE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DICIEMBRE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SALDO POR EJECUTAR</a:t>
                      </a:r>
                      <a:endParaRPr lang="es-CO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8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1,780,000</a:t>
                      </a:r>
                      <a:endParaRPr lang="es-CO" sz="28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188640"/>
            <a:ext cx="6786610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OTROS SERVICIOS PERSONALES INDIRECTOS = </a:t>
            </a:r>
            <a:r>
              <a:rPr lang="es-CO" sz="28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$2,000,000</a:t>
            </a:r>
            <a:endParaRPr lang="es-CO" sz="24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43077" y="2420888"/>
            <a:ext cx="243444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PAGO DE:</a:t>
            </a:r>
          </a:p>
          <a:p>
            <a:pPr algn="ctr"/>
            <a:endParaRPr lang="es-CO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PERIFONEO</a:t>
            </a:r>
          </a:p>
          <a:p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SOBRE EL INICIO </a:t>
            </a:r>
          </a:p>
          <a:p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DE ACTIVIDADES</a:t>
            </a:r>
          </a:p>
          <a:p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ACADÉMICAS 2021.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175533"/>
              </p:ext>
            </p:extLst>
          </p:nvPr>
        </p:nvGraphicFramePr>
        <p:xfrm>
          <a:off x="3251900" y="1052736"/>
          <a:ext cx="5143536" cy="54610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571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MES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rgbClr val="FFC000"/>
                          </a:solidFill>
                        </a:rPr>
                        <a:t>VALOR PAGADO</a:t>
                      </a:r>
                      <a:endParaRPr lang="es-CO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ENERO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FEBRERO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11,764,400</a:t>
                      </a:r>
                      <a:endParaRPr lang="es-CO" b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MARZO</a:t>
                      </a:r>
                      <a:endParaRPr lang="es-CO" b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ABRIL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13,121,600</a:t>
                      </a:r>
                      <a:endParaRPr lang="es-CO" b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MAYO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JUNIO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JULIO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AGOSTO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SEPTIEMBRE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OCTUBRE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NOVIEMBRE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DICIEMBRE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SALDO POR EJECUTAR</a:t>
                      </a:r>
                      <a:endParaRPr lang="es-CO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8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50,206,916</a:t>
                      </a:r>
                      <a:endParaRPr lang="es-CO" sz="28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65710" y="313492"/>
            <a:ext cx="786673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MATERIALES Y SUMINISTROS = </a:t>
            </a:r>
            <a:r>
              <a:rPr lang="es-CO" sz="32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$75,092,916</a:t>
            </a:r>
            <a:endParaRPr lang="es-CO" sz="28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09406" y="900374"/>
            <a:ext cx="253428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COMPRA DE:</a:t>
            </a:r>
          </a:p>
          <a:p>
            <a:pPr algn="ctr"/>
            <a:endParaRPr lang="es-CO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3 PENDONES “LA </a:t>
            </a:r>
          </a:p>
          <a:p>
            <a:r>
              <a:rPr lang="es-CO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ESCUELA ESTÁ VIVA”.</a:t>
            </a:r>
          </a:p>
          <a:p>
            <a:endParaRPr lang="es-CO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GUÍAS DE TRABAJO</a:t>
            </a:r>
          </a:p>
          <a:p>
            <a:r>
              <a:rPr lang="es-CO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PRIMER PERIODO</a:t>
            </a:r>
          </a:p>
          <a:p>
            <a:r>
              <a:rPr lang="es-CO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2021.</a:t>
            </a:r>
          </a:p>
          <a:p>
            <a:endParaRPr lang="es-CO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GUÍAS DE TRABAJO</a:t>
            </a:r>
          </a:p>
          <a:p>
            <a:r>
              <a:rPr lang="es-CO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SEGUNDO PERIODO</a:t>
            </a:r>
          </a:p>
          <a:p>
            <a:r>
              <a:rPr lang="es-CO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2021.</a:t>
            </a:r>
          </a:p>
          <a:p>
            <a:endParaRPr lang="es-CO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ELEMENTOS DE </a:t>
            </a:r>
          </a:p>
          <a:p>
            <a:r>
              <a:rPr lang="es-CO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ASEO Y DE PAPELERÍA.</a:t>
            </a:r>
          </a:p>
          <a:p>
            <a:endParaRPr lang="es-CO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s-CO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PLACA HONORIFICA</a:t>
            </a:r>
          </a:p>
          <a:p>
            <a:r>
              <a:rPr lang="es-CO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MEJOR BACHILLER</a:t>
            </a:r>
          </a:p>
          <a:p>
            <a:r>
              <a:rPr lang="es-CO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2020.</a:t>
            </a:r>
          </a:p>
          <a:p>
            <a:endParaRPr lang="es-CO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604421"/>
              </p:ext>
            </p:extLst>
          </p:nvPr>
        </p:nvGraphicFramePr>
        <p:xfrm>
          <a:off x="3251900" y="1052736"/>
          <a:ext cx="5143536" cy="54610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571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MES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VALOR PAGADO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ENERO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FEBRERO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MARZO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ABRIL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MAYO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JUNIO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JULIO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AGOSTO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SEPTIEMBRE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OCTUBRE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NOVIEMBRE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DICIEMBRE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SALDO POR EJECUTAR</a:t>
                      </a:r>
                      <a:endParaRPr lang="es-CO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8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15,000,000</a:t>
                      </a:r>
                      <a:endParaRPr lang="es-CO" sz="28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188640"/>
            <a:ext cx="678661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COMPRA DE EQUIPOS =</a:t>
            </a:r>
            <a:r>
              <a:rPr lang="es-CO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O" sz="28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$15.000.000</a:t>
            </a:r>
            <a:endParaRPr lang="es-CO" sz="28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89341" y="2636912"/>
            <a:ext cx="231666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COMPRA DE:</a:t>
            </a:r>
          </a:p>
          <a:p>
            <a:pPr algn="ctr"/>
            <a:endParaRPr lang="es-CO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VENTILADORES </a:t>
            </a:r>
          </a:p>
          <a:p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DE TECHO Y DE</a:t>
            </a:r>
          </a:p>
          <a:p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PARED.</a:t>
            </a:r>
            <a:endParaRPr lang="es-CO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321916"/>
              </p:ext>
            </p:extLst>
          </p:nvPr>
        </p:nvGraphicFramePr>
        <p:xfrm>
          <a:off x="3251900" y="1052736"/>
          <a:ext cx="5143536" cy="54610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571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MES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VALOR PAGADO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ENERO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FEBRERO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MARZO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ABRIL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MAYO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JUNIO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JULIO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AGOSTO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SEPTIEMBRE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OCTUBRE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NOVIEMBRE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DICIEMBRE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SALDO POR EJECUTAR</a:t>
                      </a:r>
                      <a:endParaRPr lang="es-CO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8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6,0000,000</a:t>
                      </a:r>
                      <a:endParaRPr lang="es-CO" sz="28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9" name="8 Rectángulo"/>
          <p:cNvSpPr/>
          <p:nvPr/>
        </p:nvSpPr>
        <p:spPr>
          <a:xfrm>
            <a:off x="1547664" y="188640"/>
            <a:ext cx="67866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SOFTWARE</a:t>
            </a:r>
            <a:r>
              <a:rPr lang="es-CO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= </a:t>
            </a:r>
            <a:r>
              <a:rPr lang="es-CO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$</a:t>
            </a:r>
            <a:r>
              <a:rPr lang="es-CO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6,000,000</a:t>
            </a:r>
            <a:endParaRPr lang="es-CO" sz="36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0" y="2204864"/>
            <a:ext cx="326685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PAGO DE:</a:t>
            </a:r>
          </a:p>
          <a:p>
            <a:pPr algn="ctr"/>
            <a:endParaRPr lang="es-CO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  <a:p>
            <a:pPr marL="285750" indent="-285750" algn="ctr">
              <a:buFont typeface="Arial" charset="0"/>
              <a:buChar char="•"/>
            </a:pPr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PLATAFORMA  VIRTUAL</a:t>
            </a:r>
          </a:p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PARA EL PROCESAMIENTO</a:t>
            </a:r>
          </a:p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DE INFORMES </a:t>
            </a:r>
          </a:p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ACADÉMICOS</a:t>
            </a:r>
          </a:p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(BOLETINES)</a:t>
            </a:r>
          </a:p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 Y ALOJAMIENTO </a:t>
            </a:r>
          </a:p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DEL SITIO WEB</a:t>
            </a:r>
          </a:p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INSTITUCIONAL.</a:t>
            </a:r>
          </a:p>
          <a:p>
            <a:pPr algn="ctr"/>
            <a:endParaRPr lang="es-CO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91827"/>
              </p:ext>
            </p:extLst>
          </p:nvPr>
        </p:nvGraphicFramePr>
        <p:xfrm>
          <a:off x="3251900" y="1052736"/>
          <a:ext cx="5143536" cy="54610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571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MES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VALOR PAGADO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ENERO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/>
                        <a:t>0</a:t>
                      </a:r>
                      <a:endParaRPr lang="es-CO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FEBRERO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/>
                        <a:t>0</a:t>
                      </a:r>
                      <a:endParaRPr lang="es-CO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MARZO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ABRIL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MAYO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JUNIO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JULIO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AGOSTO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SEPTIEMBRE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OCTUBRE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NOVIEMBRE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DICIEMBRE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SALDO POR EJECUTAR</a:t>
                      </a:r>
                      <a:endParaRPr lang="es-CO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8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1,500,000</a:t>
                      </a:r>
                      <a:endParaRPr lang="es-CO" sz="28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9" name="8 Rectángulo"/>
          <p:cNvSpPr/>
          <p:nvPr/>
        </p:nvSpPr>
        <p:spPr>
          <a:xfrm>
            <a:off x="1547664" y="188640"/>
            <a:ext cx="678661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VIÁTICOS Y GASTOS DE VIAJES (R.P)</a:t>
            </a:r>
          </a:p>
          <a:p>
            <a:pPr algn="ctr"/>
            <a:r>
              <a:rPr lang="es-CO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= </a:t>
            </a:r>
            <a:r>
              <a:rPr lang="es-CO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$</a:t>
            </a:r>
            <a:r>
              <a:rPr lang="es-CO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1,500,000</a:t>
            </a:r>
            <a:endParaRPr lang="es-CO" sz="20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3168" y="1220327"/>
            <a:ext cx="231024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PAGO DE:</a:t>
            </a:r>
          </a:p>
          <a:p>
            <a:pPr algn="ctr"/>
            <a:endParaRPr lang="es-CO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SERVICIO DE </a:t>
            </a:r>
          </a:p>
          <a:p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MENSAJERÍA</a:t>
            </a:r>
          </a:p>
          <a:p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MOTORIZADA</a:t>
            </a:r>
          </a:p>
          <a:p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PARA  LA </a:t>
            </a:r>
          </a:p>
          <a:p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REALIZACIÓN</a:t>
            </a:r>
          </a:p>
          <a:p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DE DILIGENCIAS </a:t>
            </a:r>
          </a:p>
          <a:p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INSTITUCIONALES</a:t>
            </a:r>
          </a:p>
          <a:p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EN SINCELEJO.</a:t>
            </a:r>
          </a:p>
          <a:p>
            <a:endParaRPr lang="es-CO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647672"/>
              </p:ext>
            </p:extLst>
          </p:nvPr>
        </p:nvGraphicFramePr>
        <p:xfrm>
          <a:off x="3251900" y="1142747"/>
          <a:ext cx="5082374" cy="539496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541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1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7177">
                <a:tc>
                  <a:txBody>
                    <a:bodyPr/>
                    <a:lstStyle/>
                    <a:p>
                      <a:r>
                        <a:rPr lang="es-CO" dirty="0" smtClean="0"/>
                        <a:t>MES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VALOR PAGADO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177">
                <a:tc>
                  <a:txBody>
                    <a:bodyPr/>
                    <a:lstStyle/>
                    <a:p>
                      <a:r>
                        <a:rPr lang="es-CO" b="1" dirty="0" smtClean="0"/>
                        <a:t>ENERO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/>
                        <a:t>0</a:t>
                      </a:r>
                      <a:endParaRPr lang="es-CO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177">
                <a:tc>
                  <a:txBody>
                    <a:bodyPr/>
                    <a:lstStyle/>
                    <a:p>
                      <a:r>
                        <a:rPr lang="es-CO" b="1" dirty="0" smtClean="0"/>
                        <a:t>FEBRERO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/>
                        <a:t>96,000</a:t>
                      </a:r>
                      <a:endParaRPr lang="es-CO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77">
                <a:tc>
                  <a:txBody>
                    <a:bodyPr/>
                    <a:lstStyle/>
                    <a:p>
                      <a:r>
                        <a:rPr lang="es-CO" b="1" dirty="0" smtClean="0"/>
                        <a:t>MARZO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177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ABRIL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263,000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177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MAYO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177">
                <a:tc>
                  <a:txBody>
                    <a:bodyPr/>
                    <a:lstStyle/>
                    <a:p>
                      <a:r>
                        <a:rPr lang="es-CO" b="1" dirty="0" smtClean="0"/>
                        <a:t>JUNIO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/>
                        <a:t>0</a:t>
                      </a:r>
                      <a:endParaRPr lang="es-CO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177">
                <a:tc>
                  <a:txBody>
                    <a:bodyPr/>
                    <a:lstStyle/>
                    <a:p>
                      <a:r>
                        <a:rPr lang="es-CO" b="1" dirty="0" smtClean="0"/>
                        <a:t>JULIO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177">
                <a:tc>
                  <a:txBody>
                    <a:bodyPr/>
                    <a:lstStyle/>
                    <a:p>
                      <a:r>
                        <a:rPr lang="es-CO" b="1" dirty="0" smtClean="0"/>
                        <a:t>AGOSTO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177">
                <a:tc>
                  <a:txBody>
                    <a:bodyPr/>
                    <a:lstStyle/>
                    <a:p>
                      <a:r>
                        <a:rPr lang="es-CO" b="1" dirty="0" smtClean="0"/>
                        <a:t>SEPTIEMBRE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177">
                <a:tc>
                  <a:txBody>
                    <a:bodyPr/>
                    <a:lstStyle/>
                    <a:p>
                      <a:r>
                        <a:rPr lang="es-CO" b="1" dirty="0" smtClean="0"/>
                        <a:t>OCTUBRE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177">
                <a:tc>
                  <a:txBody>
                    <a:bodyPr/>
                    <a:lstStyle/>
                    <a:p>
                      <a:r>
                        <a:rPr lang="es-CO" b="1" dirty="0" smtClean="0"/>
                        <a:t>NOVIEMBRE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7177">
                <a:tc>
                  <a:txBody>
                    <a:bodyPr/>
                    <a:lstStyle/>
                    <a:p>
                      <a:r>
                        <a:rPr lang="es-CO" b="1" dirty="0" smtClean="0"/>
                        <a:t>DICIEMBRE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3756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SALDO POR EJECUTAR</a:t>
                      </a:r>
                      <a:endParaRPr lang="es-CO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8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1,141,000</a:t>
                      </a:r>
                      <a:endParaRPr lang="es-CO" sz="28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188640"/>
            <a:ext cx="678661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COMUNICACIÓN Y TRANSPORTE (R.P) = </a:t>
            </a:r>
            <a:r>
              <a:rPr lang="es-CO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$</a:t>
            </a:r>
            <a:r>
              <a:rPr lang="es-CO" sz="32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1,500,000</a:t>
            </a:r>
            <a:endParaRPr lang="es-CO" sz="32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36287" y="764704"/>
            <a:ext cx="2465740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PAGO DE:</a:t>
            </a:r>
          </a:p>
          <a:p>
            <a:pPr algn="ctr"/>
            <a:endParaRPr lang="es-CO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TRANSPORTE</a:t>
            </a:r>
          </a:p>
          <a:p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DE GUÍAS DE</a:t>
            </a:r>
          </a:p>
          <a:p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TRABAJO.</a:t>
            </a:r>
          </a:p>
          <a:p>
            <a:endParaRPr lang="es-MX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SERVICIO DE </a:t>
            </a:r>
          </a:p>
          <a:p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MENSAJERÍA</a:t>
            </a:r>
          </a:p>
          <a:p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MOTORIZADA.</a:t>
            </a:r>
          </a:p>
          <a:p>
            <a:endParaRPr lang="es-MX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TRANPORTE DE</a:t>
            </a:r>
          </a:p>
          <a:p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VENTILADORES</a:t>
            </a:r>
          </a:p>
          <a:p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DE TECHO Y DE</a:t>
            </a:r>
          </a:p>
          <a:p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PARED.</a:t>
            </a:r>
          </a:p>
          <a:p>
            <a:endParaRPr lang="es-MX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TRANSPORTE DE </a:t>
            </a:r>
          </a:p>
          <a:p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ELEMENTOS DE</a:t>
            </a:r>
          </a:p>
          <a:p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FERRETERÍA Y DE</a:t>
            </a:r>
          </a:p>
          <a:p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PAPELERÍA.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  <a:p>
            <a:endParaRPr lang="es-CO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886579"/>
              </p:ext>
            </p:extLst>
          </p:nvPr>
        </p:nvGraphicFramePr>
        <p:xfrm>
          <a:off x="3251900" y="1052736"/>
          <a:ext cx="5143536" cy="54610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571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MES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VALOR PAGADO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ENERO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chemeClr val="tx1"/>
                          </a:solidFill>
                        </a:rPr>
                        <a:t>131,900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FEBRERO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131,900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MARZO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131,900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ABRIL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113,321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MAYO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263,800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JUNIO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JULIO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AGOSTO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SEPTIEMBRE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OCTUBRE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NOVIEMBRE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DICIEMBRE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SALDO POR EJECUTAR</a:t>
                      </a:r>
                      <a:endParaRPr lang="es-CO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8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3,027,179</a:t>
                      </a:r>
                      <a:endParaRPr lang="es-CO" sz="28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188640"/>
            <a:ext cx="67866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SERVICIOS PÚBLICOS = </a:t>
            </a:r>
            <a:r>
              <a:rPr lang="es-CO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$</a:t>
            </a:r>
            <a:r>
              <a:rPr lang="es-CO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3,800,000</a:t>
            </a:r>
            <a:endParaRPr lang="es-CO" sz="36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93308" y="2603079"/>
            <a:ext cx="225401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PAGO DEL:</a:t>
            </a:r>
          </a:p>
          <a:p>
            <a:pPr algn="ctr"/>
            <a:endParaRPr lang="es-CO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SERVICIO DE</a:t>
            </a:r>
          </a:p>
          <a:p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INTERNET PARA </a:t>
            </a:r>
          </a:p>
          <a:p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EL ÁREA</a:t>
            </a:r>
          </a:p>
          <a:p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ADMINISTRATIVA.</a:t>
            </a:r>
            <a:endParaRPr lang="es-CO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80972"/>
              </p:ext>
            </p:extLst>
          </p:nvPr>
        </p:nvGraphicFramePr>
        <p:xfrm>
          <a:off x="3251900" y="1052736"/>
          <a:ext cx="5143536" cy="54610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544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MES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VALOR PAGADO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ENERO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FEBRERO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249,900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MARZO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ABRIL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MAYO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JUNIO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JULIO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AGOSTO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SEPTIEMBRE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OCTUBRE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NOVIEMBRE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DICIEMBRE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SALDO POR EJECUTAR</a:t>
                      </a:r>
                      <a:endParaRPr lang="es-CO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8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5,250,100</a:t>
                      </a:r>
                      <a:endParaRPr lang="es-CO" sz="28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188640"/>
            <a:ext cx="678661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SEGUROS = </a:t>
            </a:r>
            <a:r>
              <a:rPr lang="es-CO" sz="2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$</a:t>
            </a:r>
            <a:r>
              <a:rPr lang="es-CO" sz="4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5,500,000</a:t>
            </a:r>
            <a:endParaRPr lang="es-CO" sz="40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5831" y="2603079"/>
            <a:ext cx="276896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PAGO DE:</a:t>
            </a:r>
          </a:p>
          <a:p>
            <a:pPr algn="ctr"/>
            <a:endParaRPr lang="es-CO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PÓLIZA DE MANEJO.</a:t>
            </a:r>
          </a:p>
          <a:p>
            <a:endParaRPr lang="es-CO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PÓLIZA DE </a:t>
            </a:r>
          </a:p>
          <a:p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ASEGURAMIENTO</a:t>
            </a:r>
          </a:p>
          <a:p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DE BIENES </a:t>
            </a:r>
          </a:p>
          <a:p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INSTITUCIONALES.</a:t>
            </a:r>
            <a:endParaRPr lang="es-CO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962316"/>
              </p:ext>
            </p:extLst>
          </p:nvPr>
        </p:nvGraphicFramePr>
        <p:xfrm>
          <a:off x="3251900" y="1052736"/>
          <a:ext cx="5143536" cy="54610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571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MES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VALOR PAGADO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ENERO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/>
                        <a:t>0</a:t>
                      </a:r>
                      <a:endParaRPr lang="es-CO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FEBRERO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/>
                        <a:t>0</a:t>
                      </a:r>
                      <a:endParaRPr lang="es-CO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MARZO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ABRIL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MAYO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JUNIO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0</a:t>
                      </a:r>
                      <a:endParaRPr lang="es-CO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JULIO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AGOSTO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SEPTIEMBRE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OCTUBRE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NOVIEMBRE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DICIEMBRE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SALDO POR EJECUTAR</a:t>
                      </a:r>
                      <a:endParaRPr lang="es-CO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8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2,500,000</a:t>
                      </a:r>
                      <a:endParaRPr lang="es-CO" sz="28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188640"/>
            <a:ext cx="678661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IMPRESOS Y PUBLICACIONES = </a:t>
            </a:r>
            <a:r>
              <a:rPr lang="es-CO" sz="2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$</a:t>
            </a:r>
            <a:r>
              <a:rPr lang="es-CO" sz="32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2,500,000</a:t>
            </a:r>
            <a:endParaRPr lang="es-CO" sz="32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94832" y="2060848"/>
            <a:ext cx="28190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PAGO DE:</a:t>
            </a:r>
          </a:p>
          <a:p>
            <a:pPr algn="ctr"/>
            <a:endParaRPr lang="es-CO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  <a:p>
            <a:pPr marL="285750" indent="-285750" algn="ctr">
              <a:buFont typeface="Arial" charset="0"/>
              <a:buChar char="•"/>
            </a:pPr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ENCUADERNACIÓN</a:t>
            </a:r>
          </a:p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DE LIBROS.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PERIFONEO PUBLICITARIO.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MENCIONES DE HONOR.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DIPLOMAS DE </a:t>
            </a:r>
          </a:p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PREESCOLAR  Y</a:t>
            </a:r>
          </a:p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GRADO QUINTO-</a:t>
            </a:r>
          </a:p>
          <a:p>
            <a:endParaRPr lang="es-CO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807668"/>
              </p:ext>
            </p:extLst>
          </p:nvPr>
        </p:nvGraphicFramePr>
        <p:xfrm>
          <a:off x="3251900" y="1052736"/>
          <a:ext cx="5143536" cy="54610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571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MES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VALOR PAGADO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ENERO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/>
                        <a:t>0</a:t>
                      </a:r>
                      <a:endParaRPr lang="es-CO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FEBRERO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/>
                        <a:t>365,000</a:t>
                      </a:r>
                      <a:endParaRPr lang="es-CO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MARZO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ABRIL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MAYO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JUNIO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JULIO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AGOSTO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SEPTIEMBRE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OCTUBRE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NOVIEMBRE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DICIEMBRE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SALDO POR EJECUTAR</a:t>
                      </a:r>
                      <a:endParaRPr lang="es-CO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8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19,635,000</a:t>
                      </a:r>
                      <a:endParaRPr lang="es-CO" sz="28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-27384"/>
            <a:ext cx="67866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MANTENIMIENTO = </a:t>
            </a:r>
            <a:r>
              <a:rPr lang="es-CO" sz="2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$</a:t>
            </a:r>
            <a:r>
              <a:rPr lang="es-CO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20,000,000</a:t>
            </a:r>
            <a:endParaRPr lang="es-CO" sz="36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79512" y="2276872"/>
            <a:ext cx="3178612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MANTENIMIENTO DE</a:t>
            </a:r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:</a:t>
            </a:r>
          </a:p>
          <a:p>
            <a:pPr marL="285750" indent="-285750">
              <a:buFont typeface="Arial" charset="0"/>
              <a:buChar char="•"/>
            </a:pPr>
            <a:endParaRPr lang="es-CO" sz="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FOTOCOPIADORA</a:t>
            </a:r>
          </a:p>
          <a:p>
            <a:pPr marL="285750" indent="-285750">
              <a:buFont typeface="Arial" charset="0"/>
              <a:buChar char="•"/>
            </a:pPr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PATIOS. </a:t>
            </a:r>
          </a:p>
          <a:p>
            <a:pPr marL="285750" indent="-285750">
              <a:buFont typeface="Arial" charset="0"/>
              <a:buChar char="•"/>
            </a:pPr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PAREDES.</a:t>
            </a:r>
          </a:p>
          <a:p>
            <a:pPr marL="285750" indent="-285750">
              <a:buFont typeface="Arial" charset="0"/>
              <a:buChar char="•"/>
            </a:pPr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DRENES.</a:t>
            </a:r>
          </a:p>
          <a:p>
            <a:pPr marL="285750" indent="-285750">
              <a:buFont typeface="Arial" charset="0"/>
              <a:buChar char="•"/>
            </a:pPr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PUERTAS.</a:t>
            </a:r>
          </a:p>
          <a:p>
            <a:pPr marL="285750" indent="-285750">
              <a:buFont typeface="Arial" charset="0"/>
              <a:buChar char="•"/>
            </a:pPr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TECHOS.</a:t>
            </a:r>
          </a:p>
          <a:p>
            <a:pPr marL="285750" indent="-285750">
              <a:buFont typeface="Arial" charset="0"/>
              <a:buChar char="•"/>
            </a:pPr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ALBERCA.</a:t>
            </a:r>
          </a:p>
          <a:p>
            <a:pPr marL="285750" indent="-285750">
              <a:buFont typeface="Arial" charset="0"/>
              <a:buChar char="•"/>
            </a:pPr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BEBEDEROS.</a:t>
            </a:r>
          </a:p>
          <a:p>
            <a:pPr marL="285750" indent="-285750">
              <a:buFont typeface="Arial" charset="0"/>
              <a:buChar char="•"/>
            </a:pPr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COMPUTADORES.</a:t>
            </a:r>
          </a:p>
          <a:p>
            <a:pPr marL="285750" indent="-285750">
              <a:buFont typeface="Arial" charset="0"/>
              <a:buChar char="•"/>
            </a:pPr>
            <a:endParaRPr lang="es-CO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692958"/>
              </p:ext>
            </p:extLst>
          </p:nvPr>
        </p:nvGraphicFramePr>
        <p:xfrm>
          <a:off x="755577" y="1412776"/>
          <a:ext cx="7920879" cy="39414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952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8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0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222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CONCEPTO</a:t>
                      </a:r>
                      <a:endParaRPr lang="es-CO" sz="2000" b="0" dirty="0">
                        <a:latin typeface="Humnst777 Blk BT" pitchFamily="34" charset="0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VALOR</a:t>
                      </a:r>
                      <a:endParaRPr lang="es-CO" sz="2000" b="0" dirty="0">
                        <a:latin typeface="Humnst777 Blk BT" pitchFamily="34" charset="0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b="1" dirty="0" smtClean="0">
                          <a:latin typeface="+mn-lt"/>
                          <a:cs typeface="+mn-cs"/>
                        </a:rPr>
                        <a:t>ORIGEN</a:t>
                      </a:r>
                      <a:endParaRPr lang="es-CO" sz="2000" b="0" dirty="0">
                        <a:latin typeface="Humnst777 Blk BT" pitchFamily="34" charset="0"/>
                        <a:cs typeface="Angsana New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393">
                <a:tc>
                  <a:txBody>
                    <a:bodyPr/>
                    <a:lstStyle/>
                    <a:p>
                      <a:pPr algn="ctr"/>
                      <a:r>
                        <a:rPr lang="es-CO" sz="2000" b="1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umanst521 BT" pitchFamily="34" charset="0"/>
                        </a:rPr>
                        <a:t>TRANSFERENCIAS (SGP) </a:t>
                      </a:r>
                      <a:endParaRPr lang="es-CO" sz="20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umanst521 BT" pitchFamily="34" charset="0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0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  <a:latin typeface="Humnst777 Blk BT" pitchFamily="34" charset="0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000" b="1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satMod val="200000"/>
                              <a:tint val="3000"/>
                            </a:schemeClr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  <a:latin typeface="Humanst521 BT" pitchFamily="34" charset="0"/>
                        </a:rPr>
                        <a:t>RECURSOS</a:t>
                      </a:r>
                      <a:r>
                        <a:rPr lang="es-CO" sz="2000" b="1" cap="none" spc="0" baseline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satMod val="200000"/>
                              <a:tint val="3000"/>
                            </a:schemeClr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  <a:latin typeface="Humanst521 BT" pitchFamily="34" charset="0"/>
                        </a:rPr>
                        <a:t> DE</a:t>
                      </a:r>
                    </a:p>
                    <a:p>
                      <a:r>
                        <a:rPr lang="es-CO" sz="2000" b="1" cap="none" spc="0" baseline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satMod val="200000"/>
                              <a:tint val="3000"/>
                            </a:schemeClr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  <a:latin typeface="Humanst521 BT" pitchFamily="34" charset="0"/>
                        </a:rPr>
                        <a:t>GRATUIDAD</a:t>
                      </a:r>
                      <a:endParaRPr lang="es-CO" sz="20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  <a:latin typeface="Humanst521 BT" pitchFamily="34" charset="0"/>
                        <a:cs typeface="Angsana New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393">
                <a:tc>
                  <a:txBody>
                    <a:bodyPr/>
                    <a:lstStyle/>
                    <a:p>
                      <a:pPr algn="ctr"/>
                      <a:r>
                        <a:rPr lang="es-CO" sz="2000" b="1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umanst521 BT" pitchFamily="34" charset="0"/>
                        </a:rPr>
                        <a:t>CERTIFICADOS A EGRESADOS </a:t>
                      </a:r>
                      <a:endParaRPr lang="es-CO" sz="20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umanst521 BT" pitchFamily="34" charset="0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000" b="1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satMod val="200000"/>
                              <a:tint val="3000"/>
                            </a:schemeClr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</a:rPr>
                        <a:t> </a:t>
                      </a:r>
                      <a:endParaRPr lang="es-CO" sz="20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  <a:latin typeface="Humnst777 Blk BT" pitchFamily="34" charset="0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000" b="1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satMod val="200000"/>
                              <a:tint val="3000"/>
                            </a:schemeClr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  <a:latin typeface="Humanst521 BT" pitchFamily="34" charset="0"/>
                        </a:rPr>
                        <a:t>RECURSOS </a:t>
                      </a:r>
                    </a:p>
                    <a:p>
                      <a:r>
                        <a:rPr lang="es-CO" sz="2000" b="1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satMod val="200000"/>
                              <a:tint val="3000"/>
                            </a:schemeClr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  <a:latin typeface="Humanst521 BT" pitchFamily="34" charset="0"/>
                        </a:rPr>
                        <a:t>PROPIOS</a:t>
                      </a:r>
                      <a:endParaRPr lang="es-CO" sz="20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  <a:latin typeface="Humanst521 BT" pitchFamily="34" charset="0"/>
                        <a:cs typeface="Angsana New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393">
                <a:tc>
                  <a:txBody>
                    <a:bodyPr/>
                    <a:lstStyle/>
                    <a:p>
                      <a:pPr algn="ctr"/>
                      <a:r>
                        <a:rPr lang="es-CO" sz="2000" b="1" i="0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umnst777 Blk BT" pitchFamily="34" charset="0"/>
                          <a:cs typeface="Angsana New" pitchFamily="18" charset="-34"/>
                        </a:rPr>
                        <a:t>TIENDA ESCOLAR</a:t>
                      </a:r>
                    </a:p>
                    <a:p>
                      <a:pPr algn="ctr"/>
                      <a:endParaRPr lang="es-CO" sz="20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umnst777 Blk BT" pitchFamily="34" charset="0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0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  <a:latin typeface="Humnst777 Blk BT" pitchFamily="34" charset="0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000" b="1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satMod val="200000"/>
                              <a:tint val="3000"/>
                            </a:schemeClr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  <a:latin typeface="Humanst521 BT" pitchFamily="34" charset="0"/>
                          <a:cs typeface="Angsana New" pitchFamily="18" charset="-34"/>
                        </a:rPr>
                        <a:t>RECURSOS</a:t>
                      </a:r>
                    </a:p>
                    <a:p>
                      <a:r>
                        <a:rPr lang="es-CO" sz="2000" b="1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satMod val="200000"/>
                              <a:tint val="3000"/>
                            </a:schemeClr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  <a:latin typeface="Humanst521 BT" pitchFamily="34" charset="0"/>
                          <a:cs typeface="Angsana New" pitchFamily="18" charset="-34"/>
                        </a:rPr>
                        <a:t>PROPIOS</a:t>
                      </a:r>
                      <a:endParaRPr lang="es-CO" sz="20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  <a:latin typeface="Humanst521 BT" pitchFamily="34" charset="0"/>
                        <a:cs typeface="Angsana New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000">
                <a:tc>
                  <a:txBody>
                    <a:bodyPr/>
                    <a:lstStyle/>
                    <a:p>
                      <a:pPr algn="ctr"/>
                      <a:r>
                        <a:rPr lang="es-CO" sz="2000" b="1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umanst521 BT" pitchFamily="34" charset="0"/>
                        </a:rPr>
                        <a:t>RENDIMIENTOS FINANCIEROS</a:t>
                      </a:r>
                      <a:endParaRPr lang="es-CO" sz="20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umanst521 BT" pitchFamily="34" charset="0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000" b="1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satMod val="200000"/>
                              <a:tint val="3000"/>
                            </a:schemeClr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</a:rPr>
                        <a:t> </a:t>
                      </a:r>
                      <a:endParaRPr lang="es-CO" sz="20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  <a:latin typeface="Humnst777 Blk BT" pitchFamily="34" charset="0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000" b="1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satMod val="200000"/>
                              <a:tint val="3000"/>
                            </a:schemeClr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  <a:latin typeface="Humanst521 BT" pitchFamily="34" charset="0"/>
                        </a:rPr>
                        <a:t>RECURSOS</a:t>
                      </a:r>
                    </a:p>
                    <a:p>
                      <a:r>
                        <a:rPr lang="es-CO" sz="2000" b="1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satMod val="200000"/>
                              <a:tint val="3000"/>
                            </a:schemeClr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  <a:latin typeface="Humanst521 BT" pitchFamily="34" charset="0"/>
                        </a:rPr>
                        <a:t>PROPIOS</a:t>
                      </a:r>
                      <a:endParaRPr lang="es-CO" sz="20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  <a:latin typeface="Humanst521 BT" pitchFamily="34" charset="0"/>
                        <a:cs typeface="Angsana New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4393">
                <a:tc>
                  <a:txBody>
                    <a:bodyPr/>
                    <a:lstStyle/>
                    <a:p>
                      <a:pPr algn="ctr"/>
                      <a:r>
                        <a:rPr lang="es-CO" sz="2000" b="1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umanst521 BT" pitchFamily="34" charset="0"/>
                        </a:rPr>
                        <a:t>RECURSOS DEL BALANCE </a:t>
                      </a:r>
                      <a:r>
                        <a:rPr lang="es-CO" sz="2000" b="1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umanst521 BT" pitchFamily="34" charset="0"/>
                        </a:rPr>
                        <a:t>2020 </a:t>
                      </a:r>
                      <a:endParaRPr lang="es-CO" sz="20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umanst521 BT" pitchFamily="34" charset="0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000" b="1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satMod val="200000"/>
                              <a:tint val="3000"/>
                            </a:schemeClr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</a:rPr>
                        <a:t> </a:t>
                      </a:r>
                      <a:endParaRPr lang="es-CO" sz="20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  <a:latin typeface="Humnst777 Blk BT" pitchFamily="34" charset="0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000" b="1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satMod val="200000"/>
                              <a:tint val="3000"/>
                            </a:schemeClr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  <a:latin typeface="Humanst521 BT" pitchFamily="34" charset="0"/>
                        </a:rPr>
                        <a:t>RECURSOS DE </a:t>
                      </a:r>
                    </a:p>
                    <a:p>
                      <a:r>
                        <a:rPr lang="es-CO" sz="2000" b="1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satMod val="200000"/>
                              <a:tint val="3000"/>
                            </a:schemeClr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  <a:latin typeface="Humanst521 BT" pitchFamily="34" charset="0"/>
                        </a:rPr>
                        <a:t>GRATUIDAD Y RP</a:t>
                      </a:r>
                      <a:endParaRPr lang="es-CO" sz="20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  <a:latin typeface="Humanst521 BT" pitchFamily="34" charset="0"/>
                        <a:cs typeface="Angsana New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8 Rectángulo"/>
          <p:cNvSpPr/>
          <p:nvPr/>
        </p:nvSpPr>
        <p:spPr>
          <a:xfrm>
            <a:off x="1381664" y="188640"/>
            <a:ext cx="678661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3600" b="1" dirty="0" smtClean="0">
                <a:ln w="11430"/>
                <a:solidFill>
                  <a:srgbClr val="FF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PRESUPUESTO DE INGRESOS 2021 </a:t>
            </a:r>
            <a:r>
              <a:rPr lang="es-CO" b="1" dirty="0" smtClean="0">
                <a:ln w="11430"/>
                <a:solidFill>
                  <a:srgbClr val="FF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 A JUNIO 30 DE 2021)</a:t>
            </a:r>
            <a:endParaRPr lang="es-CO" sz="3600" b="1" dirty="0">
              <a:ln w="11430"/>
              <a:solidFill>
                <a:srgbClr val="FF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51520" y="5589240"/>
            <a:ext cx="8712968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36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TOTAL INGRESOS =$ </a:t>
            </a:r>
            <a:r>
              <a:rPr lang="es-CO" sz="4800" b="1" dirty="0" smtClean="0">
                <a:ln w="11430"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171,092,916</a:t>
            </a:r>
            <a:endParaRPr lang="es-CO" sz="4800" b="1" dirty="0">
              <a:ln w="11430"/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9851" y="2492896"/>
            <a:ext cx="280831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400,000</a:t>
            </a:r>
            <a:endParaRPr lang="es-CO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347864" y="1846565"/>
            <a:ext cx="30963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97,438,521</a:t>
            </a:r>
            <a:endParaRPr lang="es-CO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491880" y="3140968"/>
            <a:ext cx="252028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000,000</a:t>
            </a:r>
            <a:endParaRPr lang="es-CO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275855" y="4653136"/>
            <a:ext cx="280831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72,654,395</a:t>
            </a:r>
            <a:endParaRPr lang="es-CO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239850" y="3793927"/>
            <a:ext cx="280831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600,000</a:t>
            </a:r>
            <a:endParaRPr lang="es-CO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789553"/>
              </p:ext>
            </p:extLst>
          </p:nvPr>
        </p:nvGraphicFramePr>
        <p:xfrm>
          <a:off x="3251900" y="1052736"/>
          <a:ext cx="5143536" cy="54610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571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MES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VALOR PAGADO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ENERO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FEBRERO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384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MARZO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ABRIL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98,065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MAYO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JUNIO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JULIO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AGOSTO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SEPTIEMBRE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OCTUBRE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NOVIEMBRE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DICIEMBRE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SALDO POR EJECUTAR</a:t>
                      </a:r>
                      <a:endParaRPr lang="es-CO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8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101,551</a:t>
                      </a:r>
                      <a:endParaRPr lang="es-CO" sz="28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827584" y="188640"/>
            <a:ext cx="79928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COMISIONES Y GASTOS BANCARIOS = </a:t>
            </a:r>
            <a:r>
              <a:rPr lang="es-CO" sz="2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$</a:t>
            </a:r>
            <a:r>
              <a:rPr lang="es-CO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200,000</a:t>
            </a:r>
            <a:endParaRPr lang="es-CO" sz="36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1382" y="2276872"/>
            <a:ext cx="26729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PAGO DE:</a:t>
            </a:r>
          </a:p>
          <a:p>
            <a:pPr algn="ctr"/>
            <a:endParaRPr lang="es-CO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s-CO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GMF.</a:t>
            </a:r>
          </a:p>
          <a:p>
            <a:pPr marL="285750" indent="-285750">
              <a:buFont typeface="Arial" charset="0"/>
              <a:buChar char="•"/>
            </a:pPr>
            <a:r>
              <a:rPr lang="es-CO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LIBRETA DE AHORROS.</a:t>
            </a:r>
          </a:p>
          <a:p>
            <a:endParaRPr lang="es-CO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52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956003"/>
              </p:ext>
            </p:extLst>
          </p:nvPr>
        </p:nvGraphicFramePr>
        <p:xfrm>
          <a:off x="3251900" y="1052736"/>
          <a:ext cx="5143536" cy="54610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571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MES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VALOR PAGADO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ENERO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FEBRERO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MARZO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ABRIL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MAYO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JUNIO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JULIO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AGOSTO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SEPTIEMBRE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OCTUBRE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NOVIEMBRE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DICIEMBRE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SALDO POR EJECUTAR</a:t>
                      </a:r>
                      <a:endParaRPr lang="es-CO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8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5,000,000</a:t>
                      </a:r>
                      <a:endParaRPr lang="es-CO" sz="28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188640"/>
            <a:ext cx="678661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CARNETIZACIÓN =</a:t>
            </a:r>
            <a:r>
              <a:rPr lang="es-CO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O" sz="2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$</a:t>
            </a:r>
            <a:r>
              <a:rPr lang="es-CO" sz="4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5,000,000</a:t>
            </a:r>
            <a:endParaRPr lang="es-CO" sz="40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89105" y="2603079"/>
            <a:ext cx="279871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PAGO DE:</a:t>
            </a:r>
          </a:p>
          <a:p>
            <a:pPr algn="ctr"/>
            <a:endParaRPr lang="es-CO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s-CO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CARNETIZACIÓN</a:t>
            </a:r>
          </a:p>
          <a:p>
            <a:r>
              <a:rPr lang="es-CO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     DE ESTUDIANTES</a:t>
            </a:r>
          </a:p>
          <a:p>
            <a:r>
              <a:rPr lang="es-CO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     (0-11 GRADO).</a:t>
            </a:r>
            <a:endParaRPr lang="es-CO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811028"/>
              </p:ext>
            </p:extLst>
          </p:nvPr>
        </p:nvGraphicFramePr>
        <p:xfrm>
          <a:off x="3251900" y="1052736"/>
          <a:ext cx="5143536" cy="54610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571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VALOR PAGADO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ENERO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FEBRERO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MARZO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ABRIL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MAYO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JUNIO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JULIO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AGOSTO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SEPTIEMBRE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OCTUBRE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NOVIEMBRE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DICIEMBRE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SALDO POR EJECUTAR</a:t>
                      </a:r>
                      <a:endParaRPr lang="es-CO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8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15,000,000</a:t>
                      </a:r>
                      <a:endParaRPr lang="es-CO" sz="28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188640"/>
            <a:ext cx="67866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INFRAESTRUCTURA = </a:t>
            </a:r>
            <a:r>
              <a:rPr lang="es-CO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$</a:t>
            </a:r>
            <a:r>
              <a:rPr lang="es-CO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15,000,000</a:t>
            </a:r>
            <a:endParaRPr lang="es-CO" sz="40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48446" y="1382579"/>
            <a:ext cx="26953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MANTENIMIENTOS</a:t>
            </a:r>
          </a:p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LOCATIVOS VARIOS EN LAS SEDES PRINCIPAL, DON BOSCO Y SAN JUAN BAUTISTA.</a:t>
            </a:r>
            <a:endParaRPr lang="es-CO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656962"/>
              </p:ext>
            </p:extLst>
          </p:nvPr>
        </p:nvGraphicFramePr>
        <p:xfrm>
          <a:off x="3251900" y="1052736"/>
          <a:ext cx="5143536" cy="54610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571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MES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VALOR PAGADO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ENERO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FEBRERO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MARZO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ABRIL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MAYO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JUNIO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JULIO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AGOSTO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SEPTIEMBRE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OCTUBRE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NOVIEMBRE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DICIEMBRE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SALDO POR EJECUTAR</a:t>
                      </a:r>
                      <a:endParaRPr lang="es-CO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8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9,000,000</a:t>
                      </a:r>
                      <a:endParaRPr lang="es-CO" sz="28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179512" y="188640"/>
            <a:ext cx="871296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PROYECTOS PEDAGÓGICOS = </a:t>
            </a:r>
            <a:r>
              <a:rPr lang="es-CO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$</a:t>
            </a:r>
            <a:r>
              <a:rPr lang="es-CO" sz="32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9,000,000</a:t>
            </a:r>
            <a:endParaRPr lang="es-CO" sz="32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86528" y="1690930"/>
            <a:ext cx="286495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PAGO DE:</a:t>
            </a:r>
          </a:p>
          <a:p>
            <a:pPr algn="ctr"/>
            <a:endParaRPr lang="es-CO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ACTIVIDADES </a:t>
            </a:r>
          </a:p>
          <a:p>
            <a:r>
              <a:rPr lang="es-CO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 </a:t>
            </a:r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    ASOCIADAS </a:t>
            </a:r>
          </a:p>
          <a:p>
            <a:r>
              <a:rPr lang="es-CO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 </a:t>
            </a:r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    AL DESARROLLO DE</a:t>
            </a:r>
          </a:p>
          <a:p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     LOS PROYECTOS</a:t>
            </a:r>
          </a:p>
          <a:p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     PEDAGÓGICOS</a:t>
            </a:r>
          </a:p>
          <a:p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     EN LAS DISTINTAS</a:t>
            </a:r>
          </a:p>
          <a:p>
            <a:r>
              <a:rPr lang="es-CO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 </a:t>
            </a:r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    SEDES.</a:t>
            </a:r>
          </a:p>
          <a:p>
            <a:pPr marL="285750" indent="-285750">
              <a:buFont typeface="Arial" charset="0"/>
              <a:buChar char="•"/>
            </a:pPr>
            <a:endParaRPr lang="es-CO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355126"/>
              </p:ext>
            </p:extLst>
          </p:nvPr>
        </p:nvGraphicFramePr>
        <p:xfrm>
          <a:off x="3251900" y="1136352"/>
          <a:ext cx="5143536" cy="54610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571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MES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VALOR PAGADO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ENERO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FEBRERO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MARZO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ABRIL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MAYO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JUNIO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JULIO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AGOSTO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SEPTIEMBRE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OCTUBRE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NOVIEMBRE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DICIEMBRE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SALDO POR EJECUTAR</a:t>
                      </a:r>
                      <a:endParaRPr lang="es-CO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8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3,000,000</a:t>
                      </a:r>
                      <a:endParaRPr lang="es-CO" sz="28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1" name="10 Rectángulo"/>
          <p:cNvSpPr/>
          <p:nvPr/>
        </p:nvSpPr>
        <p:spPr>
          <a:xfrm>
            <a:off x="611560" y="188640"/>
            <a:ext cx="828092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ACTIVIDADES CIENTÍFICAS, CULTURALES Y DEPORTIVAS = </a:t>
            </a:r>
            <a:r>
              <a:rPr lang="es-CO" sz="2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$</a:t>
            </a:r>
            <a:r>
              <a:rPr lang="es-CO" sz="4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3,000,000</a:t>
            </a:r>
            <a:endParaRPr lang="es-CO" sz="40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672186" y="2276872"/>
            <a:ext cx="229627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PAGO DE:</a:t>
            </a:r>
          </a:p>
          <a:p>
            <a:pPr algn="ctr"/>
            <a:endParaRPr lang="es-CO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ACTIVIDADES </a:t>
            </a:r>
          </a:p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ASOCIADAS A LA</a:t>
            </a:r>
          </a:p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CELEBRACIÓN DE</a:t>
            </a:r>
          </a:p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LA JORNADA DE </a:t>
            </a:r>
          </a:p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VALORES.</a:t>
            </a:r>
            <a:endParaRPr lang="es-CO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164473"/>
              </p:ext>
            </p:extLst>
          </p:nvPr>
        </p:nvGraphicFramePr>
        <p:xfrm>
          <a:off x="3251900" y="1052736"/>
          <a:ext cx="5143536" cy="54610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571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MES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VALOR PAGADO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ENERO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FEBRERO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MARZO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ABRIL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MAYO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JUNIO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JULIO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AGOSTO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SEPTIEMBRE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OCTUBRE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NOVIEMBRE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DICIEMBRE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SALDO POR EJECUTAR</a:t>
                      </a:r>
                      <a:endParaRPr lang="es-CO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8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1,000,000</a:t>
                      </a:r>
                      <a:endParaRPr lang="es-CO" sz="28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9 Rectángulo"/>
          <p:cNvSpPr/>
          <p:nvPr/>
        </p:nvSpPr>
        <p:spPr>
          <a:xfrm>
            <a:off x="755576" y="44624"/>
            <a:ext cx="712879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INSCRIPCIÓN EN EVENTOS CIENTÍFICOS,</a:t>
            </a:r>
          </a:p>
          <a:p>
            <a:pPr algn="ctr"/>
            <a:r>
              <a:rPr lang="es-CO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CULTURALES Y DEPORTIVOS = </a:t>
            </a:r>
            <a:r>
              <a:rPr lang="es-CO" sz="2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$</a:t>
            </a:r>
            <a:r>
              <a:rPr lang="es-CO" sz="4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1,000,000</a:t>
            </a:r>
            <a:endParaRPr lang="es-CO" sz="40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59137" y="2276872"/>
            <a:ext cx="252235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PAGO DE:</a:t>
            </a:r>
          </a:p>
          <a:p>
            <a:pPr algn="ctr"/>
            <a:endParaRPr lang="es-CO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PARTICIPACIÓN DE </a:t>
            </a:r>
          </a:p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ESTUDIANTES</a:t>
            </a:r>
          </a:p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EN EVENTOS</a:t>
            </a:r>
          </a:p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 CIENTÍFICOS,</a:t>
            </a:r>
          </a:p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CULTURALES </a:t>
            </a:r>
          </a:p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Y DEPORTIVOS.</a:t>
            </a:r>
            <a:endParaRPr lang="es-CO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1187624" y="262054"/>
            <a:ext cx="6786610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TOTAL EJECUTADO:ENERO A JUNIO 30 DE 2021</a:t>
            </a:r>
          </a:p>
          <a:p>
            <a:pPr algn="ctr"/>
            <a:r>
              <a:rPr lang="es-CO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= </a:t>
            </a:r>
            <a:r>
              <a:rPr lang="es-CO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$</a:t>
            </a:r>
            <a:r>
              <a:rPr lang="es-CO" sz="6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26,951,170 </a:t>
            </a:r>
            <a:r>
              <a:rPr lang="es-CO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(15,8%)</a:t>
            </a:r>
            <a:endParaRPr lang="es-CO" sz="60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187624" y="3026111"/>
            <a:ext cx="6786610" cy="163121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RECURSOS SIN EJECUTAR</a:t>
            </a:r>
            <a:endParaRPr lang="es-CO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s-CO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= </a:t>
            </a:r>
            <a:r>
              <a:rPr lang="es-CO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$</a:t>
            </a:r>
            <a:r>
              <a:rPr lang="es-CO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144,141,746</a:t>
            </a:r>
            <a:r>
              <a:rPr lang="es-CO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(84,2%)</a:t>
            </a:r>
            <a:endParaRPr lang="es-CO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231632" y="836712"/>
            <a:ext cx="6768752" cy="41549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es-CO" sz="8800" dirty="0" smtClean="0">
              <a:ln w="0"/>
              <a:solidFill>
                <a:srgbClr val="92D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entSchbkCyrill BT" panose="02040603050705020303" pitchFamily="18" charset="-52"/>
            </a:endParaRPr>
          </a:p>
          <a:p>
            <a:pPr algn="ctr"/>
            <a:endParaRPr lang="es-CO" sz="8800" dirty="0">
              <a:ln w="0"/>
              <a:solidFill>
                <a:srgbClr val="92D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entSchbkCyrill BT" panose="02040603050705020303" pitchFamily="18" charset="-52"/>
            </a:endParaRPr>
          </a:p>
          <a:p>
            <a:pPr algn="ctr"/>
            <a:endParaRPr lang="es-CO" sz="8800" dirty="0" smtClean="0">
              <a:ln w="0"/>
              <a:solidFill>
                <a:srgbClr val="92D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entSchbkCyrill BT" panose="02040603050705020303" pitchFamily="18" charset="-52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722812" y="1340768"/>
            <a:ext cx="578639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sz="8800" b="1" dirty="0" smtClean="0">
                <a:ln w="11430"/>
                <a:solidFill>
                  <a:schemeClr val="tx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MUCHAS</a:t>
            </a:r>
          </a:p>
          <a:p>
            <a:pPr lvl="0" algn="ctr"/>
            <a:r>
              <a:rPr lang="es-CO" sz="8800" b="1" dirty="0" smtClean="0">
                <a:ln w="11430"/>
                <a:solidFill>
                  <a:schemeClr val="tx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GRACIAS</a:t>
            </a:r>
            <a:endParaRPr lang="es-CO" sz="8800" b="1" dirty="0">
              <a:ln w="11430"/>
              <a:solidFill>
                <a:schemeClr val="tx1">
                  <a:lumMod val="9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183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905417"/>
              </p:ext>
            </p:extLst>
          </p:nvPr>
        </p:nvGraphicFramePr>
        <p:xfrm>
          <a:off x="1142976" y="1357298"/>
          <a:ext cx="7286676" cy="3939032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3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0422">
                <a:tc>
                  <a:txBody>
                    <a:bodyPr/>
                    <a:lstStyle/>
                    <a:p>
                      <a:r>
                        <a:rPr lang="es-CO" b="1" dirty="0" smtClean="0"/>
                        <a:t>RUBRO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APROPIACIÓN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160">
                <a:tc>
                  <a:txBody>
                    <a:bodyPr/>
                    <a:lstStyle/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O" sz="1800" b="1" dirty="0" smtClean="0">
                          <a:latin typeface="Humanst521 BT" pitchFamily="34" charset="0"/>
                        </a:rPr>
                        <a:t>Honorarios.</a:t>
                      </a:r>
                      <a:endParaRPr lang="es-CO" b="1" dirty="0">
                        <a:latin typeface="Humanst521 B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>
                        <a:latin typeface="Cooper Black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922">
                <a:tc>
                  <a:txBody>
                    <a:bodyPr/>
                    <a:lstStyle/>
                    <a:p>
                      <a:pPr marL="285750" marR="0" indent="-28575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O" sz="1800" b="1" dirty="0" smtClean="0">
                          <a:latin typeface="Humanst521 BT" pitchFamily="34" charset="0"/>
                        </a:rPr>
                        <a:t>Otros servicios personales indirectos.</a:t>
                      </a:r>
                      <a:endParaRPr lang="es-CO" b="1" dirty="0">
                        <a:latin typeface="Humanst521 B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>
                        <a:latin typeface="Cooper Black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422">
                <a:tc>
                  <a:txBody>
                    <a:bodyPr/>
                    <a:lstStyle/>
                    <a:p>
                      <a:pPr marL="285750" marR="0" indent="-28575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O" sz="1800" b="1" dirty="0" smtClean="0">
                          <a:latin typeface="Humanst521 BT" pitchFamily="34" charset="0"/>
                        </a:rPr>
                        <a:t>Materiales y suministros.</a:t>
                      </a:r>
                      <a:endParaRPr lang="es-CO" b="1" dirty="0">
                        <a:latin typeface="Humanst521 B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>
                        <a:latin typeface="Cooper Black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840">
                <a:tc>
                  <a:txBody>
                    <a:bodyPr/>
                    <a:lstStyle/>
                    <a:p>
                      <a:pPr marL="285750" marR="0" indent="-28575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O" sz="1800" b="1" dirty="0" smtClean="0">
                          <a:latin typeface="Humanst521 BT" pitchFamily="34" charset="0"/>
                        </a:rPr>
                        <a:t>Compra de equipos.</a:t>
                      </a:r>
                      <a:endParaRPr lang="es-CO" b="1" dirty="0">
                        <a:latin typeface="Humanst521 B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>
                        <a:latin typeface="Cooper Black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422">
                <a:tc>
                  <a:txBody>
                    <a:bodyPr/>
                    <a:lstStyle/>
                    <a:p>
                      <a:pPr marL="285750" marR="0" indent="-28575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O" sz="1800" b="1" dirty="0" smtClean="0">
                          <a:latin typeface="Humanst521 BT" pitchFamily="34" charset="0"/>
                        </a:rPr>
                        <a:t>Software.</a:t>
                      </a:r>
                      <a:endParaRPr lang="es-CO" b="1" dirty="0">
                        <a:latin typeface="Humanst521 B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>
                        <a:latin typeface="Cooper Black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0422">
                <a:tc>
                  <a:txBody>
                    <a:bodyPr/>
                    <a:lstStyle/>
                    <a:p>
                      <a:pPr marL="285750" indent="-285750" algn="r">
                        <a:buFont typeface="Arial" panose="020B0604020202020204" pitchFamily="34" charset="0"/>
                        <a:buChar char="•"/>
                      </a:pPr>
                      <a:r>
                        <a:rPr lang="es-CO" sz="1800" b="1" dirty="0" smtClean="0">
                          <a:latin typeface="Humanst521 BT" pitchFamily="34" charset="0"/>
                        </a:rPr>
                        <a:t>Viáticos y gastos de viaje.</a:t>
                      </a:r>
                      <a:endParaRPr lang="es-CO" b="1" dirty="0">
                        <a:latin typeface="Humanst521 B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 </a:t>
                      </a:r>
                      <a:endParaRPr lang="es-CO" dirty="0">
                        <a:latin typeface="Cooper Black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0422">
                <a:tc>
                  <a:txBody>
                    <a:bodyPr/>
                    <a:lstStyle/>
                    <a:p>
                      <a:pPr marL="285750" indent="-285750" algn="r">
                        <a:buFont typeface="Arial" panose="020B0604020202020204" pitchFamily="34" charset="0"/>
                        <a:buChar char="•"/>
                      </a:pPr>
                      <a:r>
                        <a:rPr lang="es-CO" sz="1800" b="1" dirty="0" smtClean="0">
                          <a:latin typeface="Humanst521 BT" pitchFamily="34" charset="0"/>
                        </a:rPr>
                        <a:t>Comunicación y transporte.</a:t>
                      </a:r>
                      <a:endParaRPr lang="es-CO" b="1" dirty="0">
                        <a:latin typeface="Humanst521 B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>
                        <a:latin typeface="Cooper Black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1547664" y="188640"/>
            <a:ext cx="678661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3600" b="1" dirty="0" smtClean="0">
                <a:ln w="11430"/>
                <a:solidFill>
                  <a:srgbClr val="FF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PRESUPUESTO DE </a:t>
            </a:r>
            <a:r>
              <a:rPr lang="es-CO" sz="3600" b="1" dirty="0">
                <a:ln w="11430"/>
                <a:solidFill>
                  <a:srgbClr val="FF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</a:t>
            </a:r>
            <a:r>
              <a:rPr lang="es-CO" sz="3600" b="1" dirty="0" smtClean="0">
                <a:ln w="11430"/>
                <a:solidFill>
                  <a:srgbClr val="FF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GRESOS 2021</a:t>
            </a:r>
            <a:endParaRPr lang="es-CO" sz="3600" b="1" dirty="0">
              <a:ln w="11430"/>
              <a:solidFill>
                <a:srgbClr val="FF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5251114" y="4360461"/>
            <a:ext cx="227321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1,500,000</a:t>
            </a:r>
            <a:endParaRPr lang="es-CO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5436096" y="4797152"/>
            <a:ext cx="188758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1,500,000</a:t>
            </a:r>
            <a:endParaRPr lang="es-CO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251114" y="3937699"/>
            <a:ext cx="227321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6,000,000</a:t>
            </a:r>
            <a:endParaRPr lang="es-CO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5251114" y="3481844"/>
            <a:ext cx="227321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15,000,000</a:t>
            </a:r>
            <a:endParaRPr lang="es-CO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5107098" y="3049796"/>
            <a:ext cx="227321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75,092,916</a:t>
            </a:r>
            <a:endParaRPr lang="es-CO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5243182" y="2492896"/>
            <a:ext cx="227321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2,000.000</a:t>
            </a:r>
            <a:endParaRPr lang="es-CO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5148064" y="1753652"/>
            <a:ext cx="227321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5,000,000</a:t>
            </a:r>
            <a:endParaRPr lang="es-CO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927758"/>
              </p:ext>
            </p:extLst>
          </p:nvPr>
        </p:nvGraphicFramePr>
        <p:xfrm>
          <a:off x="1071538" y="857236"/>
          <a:ext cx="7358114" cy="492921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679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9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136">
                <a:tc>
                  <a:txBody>
                    <a:bodyPr/>
                    <a:lstStyle/>
                    <a:p>
                      <a:r>
                        <a:rPr lang="es-CO" sz="2000" dirty="0" smtClean="0"/>
                        <a:t>RUBRO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000" dirty="0" smtClean="0"/>
                        <a:t>APROPIACIÓN</a:t>
                      </a:r>
                      <a:endParaRPr lang="es-C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136">
                <a:tc>
                  <a:txBody>
                    <a:bodyPr/>
                    <a:lstStyle/>
                    <a:p>
                      <a:pPr marL="342900" marR="0" indent="-34290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O" sz="2000" b="1" dirty="0" smtClean="0">
                          <a:effectLst/>
                          <a:latin typeface="Humanst521 BT" pitchFamily="34" charset="0"/>
                        </a:rPr>
                        <a:t>Servicios públicos.</a:t>
                      </a:r>
                      <a:endParaRPr lang="es-CO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Humanst521 B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136">
                <a:tc>
                  <a:txBody>
                    <a:bodyPr/>
                    <a:lstStyle/>
                    <a:p>
                      <a:pPr marL="342900" marR="0" indent="-34290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O" sz="2000" b="1" dirty="0" smtClean="0">
                          <a:effectLst/>
                          <a:latin typeface="Humanst521 BT" pitchFamily="34" charset="0"/>
                        </a:rPr>
                        <a:t>Seguros.</a:t>
                      </a:r>
                      <a:endParaRPr lang="es-CO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Humanst521 B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136">
                <a:tc>
                  <a:txBody>
                    <a:bodyPr/>
                    <a:lstStyle/>
                    <a:p>
                      <a:pPr marL="342900" marR="0" indent="-34290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O" sz="1800" b="1" dirty="0" smtClean="0">
                          <a:effectLst/>
                          <a:latin typeface="Humanst521 BT" pitchFamily="34" charset="0"/>
                        </a:rPr>
                        <a:t>Impresos y publicaciones.</a:t>
                      </a:r>
                      <a:endParaRPr lang="es-CO" sz="1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Humanst521 B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136">
                <a:tc>
                  <a:txBody>
                    <a:bodyPr/>
                    <a:lstStyle/>
                    <a:p>
                      <a:pPr marL="342900" marR="0" indent="-34290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O" sz="2000" b="1" dirty="0" smtClean="0">
                          <a:effectLst/>
                          <a:latin typeface="Humanst521 BT" pitchFamily="34" charset="0"/>
                        </a:rPr>
                        <a:t> Mantenimiento.</a:t>
                      </a:r>
                      <a:endParaRPr lang="es-CO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Humanst521 B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8132">
                <a:tc>
                  <a:txBody>
                    <a:bodyPr/>
                    <a:lstStyle/>
                    <a:p>
                      <a:pPr marL="342900" marR="0" indent="-34290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O" sz="2000" b="1" dirty="0" smtClean="0">
                          <a:effectLst/>
                          <a:latin typeface="Humanst521 BT" pitchFamily="34" charset="0"/>
                        </a:rPr>
                        <a:t>Comisiones y gastos bancarios.</a:t>
                      </a:r>
                      <a:endParaRPr lang="es-CO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Humanst521 B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136">
                <a:tc>
                  <a:txBody>
                    <a:bodyPr/>
                    <a:lstStyle/>
                    <a:p>
                      <a:pPr marL="342900" marR="0" indent="-34290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O" sz="2000" b="1" dirty="0" smtClean="0">
                          <a:effectLst/>
                          <a:latin typeface="Humanst521 BT" pitchFamily="34" charset="0"/>
                        </a:rPr>
                        <a:t>Carnetización de estudiantes.</a:t>
                      </a:r>
                      <a:endParaRPr lang="es-CO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Humanst521 B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9136">
                <a:tc>
                  <a:txBody>
                    <a:bodyPr/>
                    <a:lstStyle/>
                    <a:p>
                      <a:pPr marL="342900" indent="-342900" algn="r">
                        <a:buFont typeface="Arial" panose="020B0604020202020204" pitchFamily="34" charset="0"/>
                        <a:buChar char="•"/>
                      </a:pPr>
                      <a:r>
                        <a:rPr lang="es-CO" sz="2000" b="1" dirty="0" smtClean="0">
                          <a:effectLst/>
                          <a:latin typeface="Humanst521 BT" pitchFamily="34" charset="0"/>
                        </a:rPr>
                        <a:t>Infraestructura.</a:t>
                      </a:r>
                      <a:endParaRPr lang="es-CO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Humanst521 B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75222">
                <a:tc>
                  <a:txBody>
                    <a:bodyPr/>
                    <a:lstStyle/>
                    <a:p>
                      <a:pPr marL="342900" indent="-342900" algn="r">
                        <a:buFont typeface="Arial" panose="020B0604020202020204" pitchFamily="34" charset="0"/>
                        <a:buChar char="•"/>
                      </a:pPr>
                      <a:r>
                        <a:rPr lang="es-CO" sz="2000" b="1" dirty="0" smtClean="0">
                          <a:effectLst/>
                          <a:latin typeface="Humanst521 BT" pitchFamily="34" charset="0"/>
                        </a:rPr>
                        <a:t>Apoyo a proyectos Pedagógicos.</a:t>
                      </a:r>
                      <a:endParaRPr lang="es-CO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Humanst521 B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1381664" y="260648"/>
            <a:ext cx="678661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3200" b="1" dirty="0" smtClean="0">
                <a:ln w="11430"/>
                <a:solidFill>
                  <a:srgbClr val="FF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PRESUPUESTO DE </a:t>
            </a:r>
            <a:r>
              <a:rPr lang="es-CO" sz="3200" b="1" dirty="0">
                <a:ln w="11430"/>
                <a:solidFill>
                  <a:srgbClr val="FF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</a:t>
            </a:r>
            <a:r>
              <a:rPr lang="es-CO" sz="3200" b="1" dirty="0" smtClean="0">
                <a:ln w="11430"/>
                <a:solidFill>
                  <a:srgbClr val="FF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GRESOS 2021</a:t>
            </a:r>
            <a:endParaRPr lang="es-CO" sz="3200" b="1" dirty="0">
              <a:ln w="11430"/>
              <a:solidFill>
                <a:srgbClr val="FF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747058" y="1249596"/>
            <a:ext cx="227321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3,800,000</a:t>
            </a:r>
            <a:endParaRPr lang="es-CO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716016" y="1700808"/>
            <a:ext cx="227321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5,500,000</a:t>
            </a:r>
            <a:endParaRPr lang="es-CO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716016" y="2132856"/>
            <a:ext cx="227321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2,500,000</a:t>
            </a:r>
            <a:endParaRPr lang="es-CO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644008" y="2617748"/>
            <a:ext cx="227321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20,000,000</a:t>
            </a:r>
            <a:endParaRPr lang="es-CO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891074" y="3193812"/>
            <a:ext cx="227321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200,000</a:t>
            </a:r>
            <a:endParaRPr lang="es-CO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716016" y="3913892"/>
            <a:ext cx="227321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5,000,000</a:t>
            </a:r>
            <a:endParaRPr lang="es-CO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675050" y="4509120"/>
            <a:ext cx="227321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15,000,000</a:t>
            </a:r>
            <a:endParaRPr lang="es-CO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644008" y="5157192"/>
            <a:ext cx="227321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9,000,000</a:t>
            </a:r>
            <a:endParaRPr lang="es-CO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724860"/>
              </p:ext>
            </p:extLst>
          </p:nvPr>
        </p:nvGraphicFramePr>
        <p:xfrm>
          <a:off x="1214414" y="785795"/>
          <a:ext cx="7286676" cy="5249158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3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459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>
                          <a:latin typeface="Humanst521 BT" pitchFamily="34" charset="0"/>
                        </a:rPr>
                        <a:t>RUBRO</a:t>
                      </a:r>
                      <a:endParaRPr lang="es-CO" sz="2000" dirty="0">
                        <a:latin typeface="Humanst521 B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000" dirty="0" smtClean="0"/>
                        <a:t>APROPIACIÓN</a:t>
                      </a:r>
                      <a:endParaRPr lang="es-C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1469">
                <a:tc>
                  <a:txBody>
                    <a:bodyPr/>
                    <a:lstStyle/>
                    <a:p>
                      <a:pPr algn="r">
                        <a:buFont typeface="Arial" pitchFamily="34" charset="0"/>
                        <a:buChar char="•"/>
                      </a:pPr>
                      <a:r>
                        <a:rPr lang="es-CO" sz="2000" b="1" dirty="0" smtClean="0">
                          <a:latin typeface="Humanst521 BT" pitchFamily="34" charset="0"/>
                        </a:rPr>
                        <a:t>Realización de </a:t>
                      </a:r>
                      <a:r>
                        <a:rPr lang="es-CO" sz="2000" b="1" baseline="0" dirty="0" smtClean="0">
                          <a:latin typeface="Humanst521 BT" pitchFamily="34" charset="0"/>
                        </a:rPr>
                        <a:t> Actividades Científicas</a:t>
                      </a:r>
                      <a:r>
                        <a:rPr lang="es-CO" sz="2000" b="1" dirty="0" smtClean="0">
                          <a:latin typeface="Humanst521 BT" pitchFamily="34" charset="0"/>
                        </a:rPr>
                        <a:t>, Culturales y Deportivas.	</a:t>
                      </a:r>
                      <a:endParaRPr lang="es-CO" sz="2000" b="1" dirty="0">
                        <a:latin typeface="Humanst521 B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000">
                <a:tc>
                  <a:txBody>
                    <a:bodyPr/>
                    <a:lstStyle/>
                    <a:p>
                      <a:pPr algn="r">
                        <a:buFont typeface="Arial" pitchFamily="34" charset="0"/>
                        <a:buChar char="•"/>
                      </a:pPr>
                      <a:r>
                        <a:rPr lang="es-CO" sz="2000" b="1" dirty="0" smtClean="0">
                          <a:latin typeface="Humanst521 BT" pitchFamily="34" charset="0"/>
                        </a:rPr>
                        <a:t>Inscripción en eventos Culturales, Científicos y Deportivos.	</a:t>
                      </a:r>
                      <a:endParaRPr lang="es-CO" sz="2000" b="1" dirty="0">
                        <a:latin typeface="Humanst521 B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000" dirty="0" smtClean="0"/>
                        <a:t> </a:t>
                      </a:r>
                      <a:endParaRPr lang="es-C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8010">
                <a:tc>
                  <a:txBody>
                    <a:bodyPr/>
                    <a:lstStyle/>
                    <a:p>
                      <a:pPr algn="r">
                        <a:buFont typeface="Arial" pitchFamily="34" charset="0"/>
                        <a:buNone/>
                      </a:pPr>
                      <a:endParaRPr lang="es-CO" sz="2000" b="1" dirty="0">
                        <a:latin typeface="Humanst521 B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759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36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CO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3 Rectángulo"/>
          <p:cNvSpPr/>
          <p:nvPr/>
        </p:nvSpPr>
        <p:spPr>
          <a:xfrm>
            <a:off x="1357290" y="214290"/>
            <a:ext cx="678661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3200" b="1" dirty="0" smtClean="0">
                <a:ln w="11430"/>
                <a:solidFill>
                  <a:srgbClr val="FF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PRESUPUESTO DE EGRESOS 2021</a:t>
            </a:r>
            <a:endParaRPr lang="es-CO" sz="3200" b="1" dirty="0">
              <a:ln w="11430"/>
              <a:solidFill>
                <a:srgbClr val="FF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860032" y="1412776"/>
            <a:ext cx="227321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3,000,000</a:t>
            </a:r>
            <a:endParaRPr lang="es-CO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035090" y="2689756"/>
            <a:ext cx="227321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1,000,000</a:t>
            </a:r>
            <a:endParaRPr lang="es-CO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691680" y="4104367"/>
            <a:ext cx="6552728" cy="1415772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2800" b="1" dirty="0" smtClean="0">
                <a:ln w="11430"/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TOTAL </a:t>
            </a:r>
            <a:r>
              <a:rPr lang="es-CO" sz="2800" b="1" dirty="0">
                <a:ln w="11430"/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O" sz="2800" b="1" dirty="0" smtClean="0">
                <a:ln w="11430"/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PRESUPUESTO DE EGRESOS           </a:t>
            </a:r>
            <a:r>
              <a:rPr lang="es-CO" sz="3200" b="1" dirty="0" smtClean="0">
                <a:ln w="11430"/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=$ </a:t>
            </a:r>
            <a:r>
              <a:rPr lang="es-CO" sz="5400" b="1" dirty="0" smtClean="0">
                <a:ln w="11430"/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171,092,916</a:t>
            </a:r>
            <a:endParaRPr lang="es-CO" sz="4400" b="1" dirty="0">
              <a:ln w="11430"/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413238"/>
              </p:ext>
            </p:extLst>
          </p:nvPr>
        </p:nvGraphicFramePr>
        <p:xfrm>
          <a:off x="179512" y="836713"/>
          <a:ext cx="8856984" cy="59192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52401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N° DEL </a:t>
                      </a:r>
                    </a:p>
                    <a:p>
                      <a:pPr algn="ctr"/>
                      <a:r>
                        <a:rPr lang="es-CO" sz="1400" dirty="0" smtClean="0"/>
                        <a:t>CONTRATO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700" dirty="0" smtClean="0"/>
                        <a:t>CONTRATISTA</a:t>
                      </a:r>
                      <a:endParaRPr lang="es-CO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700" dirty="0" smtClean="0"/>
                        <a:t>OBJETO DEL CONTRATO</a:t>
                      </a:r>
                      <a:endParaRPr lang="es-CO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700" dirty="0" smtClean="0"/>
                        <a:t>MODALIDAD  DE CONTRATO</a:t>
                      </a:r>
                      <a:endParaRPr lang="es-CO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700" dirty="0" smtClean="0"/>
                        <a:t>VALOR</a:t>
                      </a:r>
                    </a:p>
                    <a:p>
                      <a:pPr algn="ctr"/>
                      <a:r>
                        <a:rPr lang="es-CO" sz="1700" dirty="0" smtClean="0"/>
                        <a:t> DEL CONTRATO</a:t>
                      </a:r>
                      <a:endParaRPr lang="es-CO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700" dirty="0" smtClean="0"/>
                        <a:t>FECHA</a:t>
                      </a:r>
                      <a:endParaRPr lang="es-CO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4125"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 smtClean="0"/>
                        <a:t>001</a:t>
                      </a:r>
                      <a:endParaRPr lang="es-CO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CO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OMIRIS SALAS CASTRO y/o COPYPRINTER DIGITAL</a:t>
                      </a:r>
                      <a:endParaRPr lang="es-CO" sz="1000" b="1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s-CO" sz="12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GUÍAS DE APOYO PARA EL TRABAJO ACADÉMICO EN CASA DESDE PREESCOLAR HASTA GRADO ONCE. 1P-2021</a:t>
                      </a:r>
                      <a:endParaRPr lang="es-CO" sz="12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/>
                        <a:t>REGLAMENTO DE CONSEJO DIRECTIVO</a:t>
                      </a:r>
                    </a:p>
                    <a:p>
                      <a:pPr algn="ctr"/>
                      <a:endParaRPr lang="es-CO" sz="12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s-CO" sz="20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11,263.400</a:t>
                      </a:r>
                      <a:endParaRPr lang="es-CO" sz="16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 dirty="0" smtClean="0"/>
                        <a:t>FEBRERO 01 DE 2021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64" marR="5364" marT="536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5395"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 smtClean="0"/>
                        <a:t>002</a:t>
                      </a:r>
                      <a:endParaRPr lang="es-CO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OMIRIS SALAS CASTRO y/o COPYPRINTER DIGITAL</a:t>
                      </a:r>
                      <a:endParaRPr lang="es-CO" sz="1000" b="1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algn="ctr"/>
                      <a:endParaRPr lang="es-CO" sz="1200" b="1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GUÍAS DE APOYO PARA EL TRABAJO ACADÉMICO EN CASA DE GRADO PRIMERO HASTA EL GRADO ONCE.</a:t>
                      </a:r>
                      <a:r>
                        <a:rPr kumimoji="0" lang="es-CO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CO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2°P-2021.</a:t>
                      </a:r>
                      <a:endParaRPr lang="es-CO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/>
                        <a:t>REGLAMENTO DE CONSEJO DIRECTIVO</a:t>
                      </a:r>
                    </a:p>
                    <a:p>
                      <a:pPr algn="ctr"/>
                      <a:endParaRPr lang="es-CO" sz="12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20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11.607.200</a:t>
                      </a:r>
                      <a:endParaRPr lang="es-CO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/>
                        <a:t>MARZO 31 DE 2021</a:t>
                      </a:r>
                      <a:endParaRPr lang="es-CO" sz="1200" b="1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7331"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 smtClean="0"/>
                        <a:t>003</a:t>
                      </a:r>
                    </a:p>
                    <a:p>
                      <a:pPr algn="ctr"/>
                      <a:endParaRPr lang="es-CO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SOLINCES S.A.S 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/O</a:t>
                      </a:r>
                      <a:r>
                        <a:rPr lang="es-CO" sz="12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GINA MUÑÓZ GUZMAN</a:t>
                      </a:r>
                      <a:endParaRPr lang="es-CO" sz="1200" b="1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200" b="1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PLATAFORMA DE NOTAS Y HOSPEDAJE</a:t>
                      </a:r>
                      <a:r>
                        <a:rPr kumimoji="0" lang="es-CO" sz="12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 SITIO WEB INSTITUCIONAL.</a:t>
                      </a:r>
                      <a:endParaRPr lang="es-CO" sz="1000" b="1" i="0" u="non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u="none" strike="noStrike" dirty="0" smtClean="0"/>
                        <a:t>REGLAMENTO DE CONSEJO DIRECTIVO</a:t>
                      </a:r>
                    </a:p>
                    <a:p>
                      <a:pPr algn="ctr"/>
                      <a:endParaRPr lang="es-CO" sz="12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20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4,684,050</a:t>
                      </a:r>
                      <a:endParaRPr lang="es-CO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/>
                        <a:t>ABRIL 21 DE 2021</a:t>
                      </a:r>
                      <a:endParaRPr lang="es-CO" sz="1200" b="1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5403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+mn-lt"/>
                        </a:rPr>
                        <a:t>004</a:t>
                      </a:r>
                      <a:endParaRPr lang="es-CO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MARQUEZA GONZALEZ TOVAR</a:t>
                      </a:r>
                      <a:endParaRPr lang="es-CO" sz="1200" b="1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MX" sz="1200" b="1" u="none" strike="noStrike" dirty="0" smtClean="0"/>
                        <a:t>PAGO DE SERVICIOS PROFESIONALES DE ASESORÍA CONTABLE Y TRIBUTARIA.</a:t>
                      </a:r>
                      <a:endParaRPr lang="es-CO" sz="1200" b="1" u="none" strike="noStrike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 smtClean="0">
                          <a:latin typeface="+mn-lt"/>
                        </a:rPr>
                        <a:t>REGLAMENTO DE CONSEJO DIRECTIVO</a:t>
                      </a:r>
                      <a:endParaRPr lang="es-CO" sz="12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5,000,000</a:t>
                      </a:r>
                      <a:endParaRPr lang="es-CO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 smtClean="0">
                          <a:latin typeface="+mn-lt"/>
                        </a:rPr>
                        <a:t>ABRIL 21 DE 2021</a:t>
                      </a:r>
                      <a:endParaRPr lang="es-CO" sz="1200" b="1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8 Rectángulo"/>
          <p:cNvSpPr/>
          <p:nvPr/>
        </p:nvSpPr>
        <p:spPr>
          <a:xfrm>
            <a:off x="827584" y="188640"/>
            <a:ext cx="77048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RELACIÓN DE CONTRATOS 2021</a:t>
            </a:r>
            <a:endParaRPr lang="es-CO" sz="3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848862"/>
              </p:ext>
            </p:extLst>
          </p:nvPr>
        </p:nvGraphicFramePr>
        <p:xfrm>
          <a:off x="179512" y="1043240"/>
          <a:ext cx="8712968" cy="48547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09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4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58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81985"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5928">
                <a:tc>
                  <a:txBody>
                    <a:bodyPr/>
                    <a:lstStyle/>
                    <a:p>
                      <a:pPr algn="ctr"/>
                      <a:endParaRPr lang="es-CO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6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64" marR="5364" marT="536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9557">
                <a:tc>
                  <a:txBody>
                    <a:bodyPr/>
                    <a:lstStyle/>
                    <a:p>
                      <a:pPr algn="ctr"/>
                      <a:endParaRPr lang="es-CO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b="1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958">
                <a:tc>
                  <a:txBody>
                    <a:bodyPr/>
                    <a:lstStyle/>
                    <a:p>
                      <a:pPr algn="ctr"/>
                      <a:endParaRPr lang="es-CO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b="1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6280">
                <a:tc>
                  <a:txBody>
                    <a:bodyPr/>
                    <a:lstStyle/>
                    <a:p>
                      <a:pPr algn="ctr"/>
                      <a:endParaRPr lang="es-CO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1" u="none" strike="noStrike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b="1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8 Rectángulo"/>
          <p:cNvSpPr/>
          <p:nvPr/>
        </p:nvSpPr>
        <p:spPr>
          <a:xfrm>
            <a:off x="827584" y="428604"/>
            <a:ext cx="77048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RELACIÓN DE CONTRATOS 2021</a:t>
            </a:r>
            <a:endParaRPr lang="es-CO" sz="3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15" y="1988840"/>
            <a:ext cx="7144362" cy="352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780928"/>
            <a:ext cx="6533353" cy="2304256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963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403648" y="1340768"/>
            <a:ext cx="678661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EJECUCIÓN PRESUPUESTAL POR CUENTAS</a:t>
            </a:r>
          </a:p>
          <a:p>
            <a:pPr algn="ctr"/>
            <a:r>
              <a:rPr lang="es-CO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PRIMER SEMESTRE 2021</a:t>
            </a:r>
            <a:endParaRPr lang="es-CO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154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530267"/>
              </p:ext>
            </p:extLst>
          </p:nvPr>
        </p:nvGraphicFramePr>
        <p:xfrm>
          <a:off x="3251900" y="1052736"/>
          <a:ext cx="5143536" cy="5497016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571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MES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VALOR PAGADO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ENERO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FEBRERO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MARZO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ABRIL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MAYO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JUNIO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JULIO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AGOSTO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856">
                <a:tc>
                  <a:txBody>
                    <a:bodyPr/>
                    <a:lstStyle/>
                    <a:p>
                      <a:r>
                        <a:rPr lang="es-CO" b="1" dirty="0" smtClean="0"/>
                        <a:t>SEPTIEMBRE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OCTUBRE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NOVIEMBRE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rgbClr val="FFC000"/>
                          </a:solidFill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DICIEMBRE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s-CO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SALDO POR EJECUTAR</a:t>
                      </a:r>
                      <a:endParaRPr lang="es-CO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8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5,000,000</a:t>
                      </a:r>
                      <a:endParaRPr lang="es-CO" sz="28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1" name="10 Rectángulo"/>
          <p:cNvSpPr/>
          <p:nvPr/>
        </p:nvSpPr>
        <p:spPr>
          <a:xfrm>
            <a:off x="1547664" y="188640"/>
            <a:ext cx="67866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HONORARIOS </a:t>
            </a:r>
            <a:r>
              <a:rPr lang="es-CO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O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 </a:t>
            </a:r>
            <a:r>
              <a:rPr lang="es-CO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$5,000,000</a:t>
            </a:r>
            <a:endParaRPr lang="es-CO" sz="36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26639" y="2564904"/>
            <a:ext cx="283718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s-CO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PAGO DE SERVICIOS</a:t>
            </a:r>
          </a:p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PROFESIONALES</a:t>
            </a:r>
          </a:p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DE ASESORÍA </a:t>
            </a:r>
          </a:p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CONTABLE Y </a:t>
            </a:r>
          </a:p>
          <a:p>
            <a:pPr algn="ctr"/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itchFamily="34" charset="0"/>
              </a:rPr>
              <a:t>TRIBUTARIA.</a:t>
            </a:r>
            <a:endParaRPr lang="es-CO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3820</TotalTime>
  <Words>1283</Words>
  <Application>Microsoft Office PowerPoint</Application>
  <PresentationFormat>Presentación en pantalla (4:3)</PresentationFormat>
  <Paragraphs>764</Paragraphs>
  <Slides>27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8" baseType="lpstr">
      <vt:lpstr>Angsana New</vt:lpstr>
      <vt:lpstr>Arial</vt:lpstr>
      <vt:lpstr>Calibri</vt:lpstr>
      <vt:lpstr>CentSchbkCyrill BT</vt:lpstr>
      <vt:lpstr>Century Gothic</vt:lpstr>
      <vt:lpstr>Cooper Black</vt:lpstr>
      <vt:lpstr>Humanst521 BT</vt:lpstr>
      <vt:lpstr>Humnst777 Blk BT</vt:lpstr>
      <vt:lpstr>Verdana</vt:lpstr>
      <vt:lpstr>Wingdings 2</vt:lpstr>
      <vt:lpstr>Brío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LL</dc:title>
  <dc:creator>USUARIO</dc:creator>
  <cp:lastModifiedBy>HP</cp:lastModifiedBy>
  <cp:revision>630</cp:revision>
  <dcterms:created xsi:type="dcterms:W3CDTF">2013-12-01T16:21:27Z</dcterms:created>
  <dcterms:modified xsi:type="dcterms:W3CDTF">2021-09-22T13:53:01Z</dcterms:modified>
</cp:coreProperties>
</file>