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57" r:id="rId4"/>
    <p:sldId id="258" r:id="rId5"/>
    <p:sldId id="259" r:id="rId6"/>
    <p:sldId id="260" r:id="rId7"/>
    <p:sldId id="277" r:id="rId8"/>
    <p:sldId id="261" r:id="rId9"/>
    <p:sldId id="262" r:id="rId10"/>
    <p:sldId id="263" r:id="rId11"/>
    <p:sldId id="264" r:id="rId12"/>
    <p:sldId id="279" r:id="rId13"/>
    <p:sldId id="278" r:id="rId14"/>
    <p:sldId id="280" r:id="rId15"/>
    <p:sldId id="272" r:id="rId16"/>
    <p:sldId id="273" r:id="rId17"/>
    <p:sldId id="269" r:id="rId18"/>
    <p:sldId id="274" r:id="rId19"/>
    <p:sldId id="275" r:id="rId20"/>
    <p:sldId id="276" r:id="rId21"/>
    <p:sldId id="2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4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2/27/2022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1.jpeg" Type="http://schemas.openxmlformats.org/officeDocument/2006/relationships/image"/><Relationship Id="rId1" Target="../slideLayouts/slideLayout6.xml" Type="http://schemas.openxmlformats.org/officeDocument/2006/relationships/slideLayout"/></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eg"/><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0209" y="0"/>
            <a:ext cx="1860088" cy="1979112"/>
          </a:xfrm>
          <a:prstGeom prst="rect">
            <a:avLst/>
          </a:prstGeom>
        </p:spPr>
      </p:pic>
      <p:sp>
        <p:nvSpPr>
          <p:cNvPr id="4" name="Título 3"/>
          <p:cNvSpPr>
            <a:spLocks noGrp="1"/>
          </p:cNvSpPr>
          <p:nvPr>
            <p:ph type="title"/>
          </p:nvPr>
        </p:nvSpPr>
        <p:spPr>
          <a:xfrm>
            <a:off x="100209" y="-1"/>
            <a:ext cx="12091792" cy="6989523"/>
          </a:xfrm>
        </p:spPr>
        <p:txBody>
          <a:bodyPr>
            <a:normAutofit fontScale="90000"/>
          </a:bodyPr>
          <a:lstStyle/>
          <a:p>
            <a:pPr algn="ctr"/>
            <a:r>
              <a:rPr lang="es-ES" sz="4400" b="1" dirty="0" smtClean="0">
                <a:solidFill>
                  <a:schemeClr val="tx1"/>
                </a:solidFill>
              </a:rPr>
              <a:t/>
            </a:r>
            <a:br>
              <a:rPr lang="es-ES" sz="4400" b="1" dirty="0" smtClean="0">
                <a:solidFill>
                  <a:schemeClr val="tx1"/>
                </a:solidFill>
              </a:rPr>
            </a:br>
            <a:r>
              <a:rPr lang="es-ES" sz="4400" b="1" dirty="0" smtClean="0">
                <a:solidFill>
                  <a:schemeClr val="tx1"/>
                </a:solidFill>
              </a:rPr>
              <a:t/>
            </a:r>
            <a:br>
              <a:rPr lang="es-ES" sz="4400" b="1" dirty="0" smtClean="0">
                <a:solidFill>
                  <a:schemeClr val="tx1"/>
                </a:solidFill>
              </a:rPr>
            </a:br>
            <a:r>
              <a:rPr lang="es-ES" sz="4900" b="1" dirty="0" smtClean="0">
                <a:solidFill>
                  <a:schemeClr val="tx1"/>
                </a:solidFill>
              </a:rPr>
              <a:t>INSTITUCION EDUCATIVA SAN JOSE</a:t>
            </a:r>
            <a:br>
              <a:rPr lang="es-ES" sz="4900" b="1" dirty="0" smtClean="0">
                <a:solidFill>
                  <a:schemeClr val="tx1"/>
                </a:solidFill>
              </a:rPr>
            </a:br>
            <a:r>
              <a:rPr lang="es-ES" sz="4900" b="1" dirty="0">
                <a:solidFill>
                  <a:schemeClr val="tx1"/>
                </a:solidFill>
              </a:rPr>
              <a:t/>
            </a:r>
            <a:br>
              <a:rPr lang="es-ES" sz="4900" b="1" dirty="0">
                <a:solidFill>
                  <a:schemeClr val="tx1"/>
                </a:solidFill>
              </a:rPr>
            </a:br>
            <a:r>
              <a:rPr lang="es-ES" sz="4900" b="1" dirty="0" smtClean="0">
                <a:solidFill>
                  <a:schemeClr val="tx1"/>
                </a:solidFill>
              </a:rPr>
              <a:t>BIENVENIDOS A LA RENDICION DE CUENTAS</a:t>
            </a:r>
            <a:br>
              <a:rPr lang="es-ES" sz="4900" b="1" dirty="0" smtClean="0">
                <a:solidFill>
                  <a:schemeClr val="tx1"/>
                </a:solidFill>
              </a:rPr>
            </a:br>
            <a:r>
              <a:rPr lang="es-ES" sz="4900" b="1" dirty="0" smtClean="0">
                <a:solidFill>
                  <a:schemeClr val="tx1"/>
                </a:solidFill>
              </a:rPr>
              <a:t>GESTION COMUNITARIA</a:t>
            </a:r>
            <a:br>
              <a:rPr lang="es-ES" sz="4900" b="1" dirty="0" smtClean="0">
                <a:solidFill>
                  <a:schemeClr val="tx1"/>
                </a:solidFill>
              </a:rPr>
            </a:br>
            <a:r>
              <a:rPr lang="es-ES" sz="4900" b="1" dirty="0">
                <a:solidFill>
                  <a:schemeClr val="tx1"/>
                </a:solidFill>
              </a:rPr>
              <a:t/>
            </a:r>
            <a:br>
              <a:rPr lang="es-ES" sz="4900" b="1" dirty="0">
                <a:solidFill>
                  <a:schemeClr val="tx1"/>
                </a:solidFill>
              </a:rPr>
            </a:br>
            <a:r>
              <a:rPr lang="es-ES" sz="4900" b="1" dirty="0" smtClean="0">
                <a:solidFill>
                  <a:schemeClr val="tx1"/>
                </a:solidFill>
              </a:rPr>
              <a:t>SEGUNDO SEMESTRE AÑO LECTIVO 2021</a:t>
            </a:r>
            <a:br>
              <a:rPr lang="es-ES" sz="4900" b="1" dirty="0" smtClean="0">
                <a:solidFill>
                  <a:schemeClr val="tx1"/>
                </a:solidFill>
              </a:rPr>
            </a:br>
            <a:r>
              <a:rPr lang="es-ES" sz="4900" b="1" dirty="0" smtClean="0">
                <a:solidFill>
                  <a:schemeClr val="tx1"/>
                </a:solidFill>
              </a:rPr>
              <a:t>                   </a:t>
            </a:r>
            <a:r>
              <a:rPr lang="es-CO" sz="4900" b="1" dirty="0">
                <a:solidFill>
                  <a:schemeClr val="tx1"/>
                </a:solidFill>
              </a:rPr>
              <a:t/>
            </a:r>
            <a:br>
              <a:rPr lang="es-CO" sz="4900" b="1" dirty="0">
                <a:solidFill>
                  <a:schemeClr val="tx1"/>
                </a:solidFill>
              </a:rPr>
            </a:br>
            <a:r>
              <a:rPr lang="es-CO" b="1" dirty="0" smtClean="0">
                <a:solidFill>
                  <a:schemeClr val="tx1"/>
                </a:solidFill>
              </a:rPr>
              <a:t> </a:t>
            </a:r>
            <a:r>
              <a:rPr lang="es-CO" b="1" dirty="0"/>
              <a:t/>
            </a:r>
            <a:br>
              <a:rPr lang="es-CO" b="1" dirty="0"/>
            </a:br>
            <a:endParaRPr lang="es-CO" dirty="0"/>
          </a:p>
        </p:txBody>
      </p:sp>
    </p:spTree>
    <p:extLst>
      <p:ext uri="{BB962C8B-B14F-4D97-AF65-F5344CB8AC3E}">
        <p14:creationId xmlns:p14="http://schemas.microsoft.com/office/powerpoint/2010/main" val="1008290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6858000"/>
          </a:xfrm>
        </p:spPr>
        <p:txBody>
          <a:bodyPr/>
          <a:lstStyle/>
          <a:p>
            <a:pPr algn="ctr"/>
            <a:r>
              <a:rPr dirty="0" lang="es-ES" smtClean="0">
                <a:solidFill>
                  <a:schemeClr val="tx1"/>
                </a:solidFill>
              </a:rPr>
              <a:t>ENTREGA DEL COMPLEMENTO ALIMENTICIO (PAE)</a:t>
            </a:r>
            <a:endParaRPr dirty="0" lang="es-CO">
              <a:solidFill>
                <a:schemeClr val="tx1"/>
              </a:solidFill>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41"/>
          <a:stretch/>
        </p:blipFill>
        <p:spPr>
          <a:xfrm>
            <a:off x="275574" y="648222"/>
            <a:ext cx="5323560" cy="380478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9134" y="648222"/>
            <a:ext cx="6555691" cy="3685783"/>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4988" y="3449529"/>
            <a:ext cx="2600977" cy="3467969"/>
          </a:xfrm>
          <a:prstGeom prst="rect">
            <a:avLst/>
          </a:prstGeom>
        </p:spPr>
      </p:pic>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b="-16" l="-1" r="-59"/>
          <a:stretch/>
        </p:blipFill>
        <p:spPr>
          <a:xfrm>
            <a:off x="361428" y="4039643"/>
            <a:ext cx="4968397" cy="3231716"/>
          </a:xfrm>
          <a:prstGeom prst="rect">
            <a:avLst/>
          </a:prstGeom>
        </p:spPr>
      </p:pic>
    </p:spTree>
    <p:extLst>
      <p:ext uri="{BB962C8B-B14F-4D97-AF65-F5344CB8AC3E}">
        <p14:creationId xmlns:p14="http://schemas.microsoft.com/office/powerpoint/2010/main" val="1805250866"/>
      </p:ext>
    </p:extLst>
  </p:cSld>
  <p:clrMapOvr>
    <a:masterClrMapping/>
  </p:clrMapOvr>
  <p:transition spd="med">
    <p:pull/>
  </p:transition>
  <p:timing>
    <p:tnLst>
      <p:par>
        <p:cTn dur="indefinite" id="1" nodeType="tmRoot" restart="never"/>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087616" cy="6857999"/>
          </a:xfrm>
        </p:spPr>
        <p:txBody>
          <a:bodyPr>
            <a:normAutofit/>
          </a:bodyPr>
          <a:lstStyle/>
          <a:p>
            <a:r>
              <a:rPr lang="es-ES" dirty="0" smtClean="0">
                <a:solidFill>
                  <a:schemeClr val="tx1"/>
                </a:solidFill>
              </a:rPr>
              <a:t>   PARTICIPACION DE LA COMUNIDAD SANJOSEISTE</a:t>
            </a:r>
            <a:br>
              <a:rPr lang="es-ES" dirty="0" smtClean="0">
                <a:solidFill>
                  <a:schemeClr val="tx1"/>
                </a:solidFill>
              </a:rPr>
            </a:br>
            <a:r>
              <a:rPr lang="es-ES" dirty="0" smtClean="0">
                <a:solidFill>
                  <a:schemeClr val="tx1"/>
                </a:solidFill>
              </a:rPr>
              <a:t/>
            </a:r>
            <a:br>
              <a:rPr lang="es-ES" dirty="0" smtClean="0">
                <a:solidFill>
                  <a:schemeClr val="tx1"/>
                </a:solidFill>
              </a:rPr>
            </a:br>
            <a:r>
              <a:rPr lang="es-ES" dirty="0" smtClean="0">
                <a:solidFill>
                  <a:schemeClr val="tx1"/>
                </a:solidFill>
              </a:rPr>
              <a:t>En el segundo semestre la participación de la comunidad educativa fue muy activa, los padres de familia asistieron en forma presencial al llamado a reuniones, los directivos, docentes, administrativos, personal de servicios generales, participó en todas las actividades programadas en el POA institucional, como el cumpleaños de la institución, primeras comuniones, ejecución de actividades de los proyectos </a:t>
            </a:r>
            <a:r>
              <a:rPr lang="es-ES" dirty="0" smtClean="0">
                <a:solidFill>
                  <a:schemeClr val="tx1"/>
                </a:solidFill>
              </a:rPr>
              <a:t>pedagógicos, </a:t>
            </a:r>
            <a:r>
              <a:rPr lang="es-ES" dirty="0" smtClean="0">
                <a:solidFill>
                  <a:schemeClr val="tx1"/>
                </a:solidFill>
              </a:rPr>
              <a:t>certificación de estudiantes, ceremonia de graduación y otras.</a:t>
            </a:r>
            <a:endParaRPr lang="es-CO" dirty="0">
              <a:solidFill>
                <a:schemeClr val="tx1"/>
              </a:solidFill>
            </a:endParaRPr>
          </a:p>
        </p:txBody>
      </p:sp>
    </p:spTree>
    <p:extLst>
      <p:ext uri="{BB962C8B-B14F-4D97-AF65-F5344CB8AC3E}">
        <p14:creationId xmlns:p14="http://schemas.microsoft.com/office/powerpoint/2010/main" val="2496923406"/>
      </p:ext>
    </p:extLst>
  </p:cSld>
  <p:clrMapOvr>
    <a:masterClrMapping/>
  </p:clrMapOvr>
  <p:transition spd="slow">
    <p:comb/>
  </p:transition>
  <p:timing>
    <p:tnLst>
      <p:par>
        <p:cTn id="1" dur="indefinite" restart="never" nodeType="tmRoot"/>
      </p:par>
    </p:tnLst>
  </p:timing>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b="-17"/>
          <a:stretch/>
        </p:blipFill>
        <p:spPr>
          <a:xfrm>
            <a:off x="7224740" y="585788"/>
            <a:ext cx="4033375" cy="3929011"/>
          </a:xfrm>
          <a:prstGeom prst="rect">
            <a:avLst/>
          </a:prstGeom>
        </p:spPr>
      </p:pic>
      <p:sp>
        <p:nvSpPr>
          <p:cNvPr id="2" name="Título 1"/>
          <p:cNvSpPr>
            <a:spLocks noGrp="1"/>
          </p:cNvSpPr>
          <p:nvPr>
            <p:ph type="title"/>
          </p:nvPr>
        </p:nvSpPr>
        <p:spPr>
          <a:xfrm>
            <a:off x="0" y="0"/>
            <a:ext cx="12192000" cy="6858000"/>
          </a:xfrm>
        </p:spPr>
        <p:txBody>
          <a:bodyPr/>
          <a:lstStyle/>
          <a:p>
            <a:pPr algn="ctr"/>
            <a:r>
              <a:rPr dirty="0" lang="es-ES" smtClean="0">
                <a:solidFill>
                  <a:schemeClr val="tx1"/>
                </a:solidFill>
              </a:rPr>
              <a:t>REUNION CON PADRES DE FAMILIA</a:t>
            </a:r>
            <a:endParaRPr dirty="0" lang="es-CO">
              <a:solidFill>
                <a:schemeClr val="tx1"/>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0274" y="4008329"/>
            <a:ext cx="5066082" cy="2849671"/>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08328"/>
            <a:ext cx="5066082" cy="2849671"/>
          </a:xfrm>
          <a:prstGeom prst="rect">
            <a:avLst/>
          </a:prstGeom>
        </p:spPr>
      </p:pic>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b="31" r="-57"/>
          <a:stretch/>
        </p:blipFill>
        <p:spPr>
          <a:xfrm rot="5400000">
            <a:off x="1770968" y="-1059918"/>
            <a:ext cx="3034234" cy="6325647"/>
          </a:xfrm>
          <a:prstGeom prst="rect">
            <a:avLst/>
          </a:prstGeom>
        </p:spPr>
      </p:pic>
    </p:spTree>
    <p:extLst>
      <p:ext uri="{BB962C8B-B14F-4D97-AF65-F5344CB8AC3E}">
        <p14:creationId xmlns:p14="http://schemas.microsoft.com/office/powerpoint/2010/main" val="1650730082"/>
      </p:ext>
    </p:extLst>
  </p:cSld>
  <p:clrMapOvr>
    <a:masterClrMapping/>
  </p:clrMapOvr>
  <mc:AlternateContent xmlns:mc="http://schemas.openxmlformats.org/markup-compatibility/2006">
    <mc:Choice xmlns:p14="http://schemas.microsoft.com/office/powerpoint/2010/main" Requires="p14">
      <p:transition p14:dur="1600" spd="slow">
        <p14:prism isContent="1" isInverted="1"/>
      </p:transition>
    </mc:Choice>
    <mc:Fallback>
      <p:transition spd="slow">
        <p:fade/>
      </p:transition>
    </mc:Fallback>
  </mc:AlternateContent>
  <p:timing>
    <p:tnLst>
      <p:par>
        <p:cTn dur="indefinite" id="1" nodeType="tmRoot" restart="never"/>
      </p:par>
    </p:tnLst>
  </p:timing>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04318" cy="6858000"/>
          </a:xfrm>
        </p:spPr>
        <p:txBody>
          <a:bodyPr/>
          <a:lstStyle/>
          <a:p>
            <a:pPr algn="ctr"/>
            <a:r>
              <a:rPr dirty="0" lang="es-ES" smtClean="0">
                <a:solidFill>
                  <a:schemeClr val="tx1"/>
                </a:solidFill>
              </a:rPr>
              <a:t>IZADA DE BANDERA</a:t>
            </a:r>
            <a:endParaRPr dirty="0" lang="es-CO">
              <a:solidFill>
                <a:schemeClr val="tx1"/>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201"/>
            <a:ext cx="2998027" cy="5329825"/>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943" y="545578"/>
            <a:ext cx="2162567" cy="288342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402" y="0"/>
            <a:ext cx="4074874" cy="5433165"/>
          </a:xfrm>
          <a:prstGeom prst="rect">
            <a:avLst/>
          </a:prstGeom>
        </p:spPr>
      </p:pic>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b="-27" l="-3743" r="-55" t="-35566"/>
          <a:stretch/>
        </p:blipFill>
        <p:spPr>
          <a:xfrm>
            <a:off x="5250693" y="-1070281"/>
            <a:ext cx="2778751" cy="5873782"/>
          </a:xfrm>
          <a:prstGeom prst="rect">
            <a:avLst/>
          </a:prstGeom>
        </p:spPr>
      </p:pic>
      <p:pic>
        <p:nvPicPr>
          <p:cNvPr id="7" name="Imagen 6"/>
          <p:cNvPicPr>
            <a:picLocks noChangeAspect="1"/>
          </p:cNvPicPr>
          <p:nvPr/>
        </p:nvPicPr>
        <p:blipFill rotWithShape="1">
          <a:blip r:embed="rId6">
            <a:extLst>
              <a:ext uri="{28A0092B-C50C-407E-A947-70E740481C1C}">
                <a14:useLocalDpi xmlns:a14="http://schemas.microsoft.com/office/drawing/2010/main" val="0"/>
              </a:ext>
            </a:extLst>
          </a:blip>
          <a:srcRect b="-70"/>
          <a:stretch/>
        </p:blipFill>
        <p:spPr>
          <a:xfrm>
            <a:off x="2194534" y="3907425"/>
            <a:ext cx="3857625" cy="2830882"/>
          </a:xfrm>
          <a:prstGeom prst="rect">
            <a:avLst/>
          </a:prstGeom>
        </p:spPr>
      </p:pic>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2579" y="4485186"/>
            <a:ext cx="1774260" cy="2365680"/>
          </a:xfrm>
          <a:prstGeom prst="rect">
            <a:avLst/>
          </a:prstGeom>
        </p:spPr>
      </p:pic>
      <p:sp>
        <p:nvSpPr>
          <p:cNvPr id="9" name="Cara sonriente 8"/>
          <p:cNvSpPr/>
          <p:nvPr/>
        </p:nvSpPr>
        <p:spPr>
          <a:xfrm>
            <a:off x="6515574" y="2242159"/>
            <a:ext cx="386267" cy="338203"/>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10" name="Cara sonriente 9"/>
          <p:cNvSpPr/>
          <p:nvPr/>
        </p:nvSpPr>
        <p:spPr>
          <a:xfrm>
            <a:off x="840443" y="2242159"/>
            <a:ext cx="762889" cy="776614"/>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11" name="Cara sonriente 10"/>
          <p:cNvSpPr/>
          <p:nvPr/>
        </p:nvSpPr>
        <p:spPr>
          <a:xfrm>
            <a:off x="4033629" y="655529"/>
            <a:ext cx="588475" cy="734860"/>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12" name="Cara sonriente 11"/>
          <p:cNvSpPr/>
          <p:nvPr/>
        </p:nvSpPr>
        <p:spPr>
          <a:xfrm>
            <a:off x="8098402" y="4819129"/>
            <a:ext cx="546578" cy="503737"/>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13" name="Cara sonriente 12"/>
          <p:cNvSpPr/>
          <p:nvPr/>
        </p:nvSpPr>
        <p:spPr>
          <a:xfrm>
            <a:off x="9447879" y="1672456"/>
            <a:ext cx="472735" cy="419391"/>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14" name="Cara sonriente 13"/>
          <p:cNvSpPr/>
          <p:nvPr/>
        </p:nvSpPr>
        <p:spPr>
          <a:xfrm>
            <a:off x="4044469" y="4881759"/>
            <a:ext cx="386267" cy="338203"/>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15" name="Cara sonriente 14"/>
          <p:cNvSpPr/>
          <p:nvPr/>
        </p:nvSpPr>
        <p:spPr>
          <a:xfrm>
            <a:off x="3021290" y="5219962"/>
            <a:ext cx="386267" cy="338203"/>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Tree>
    <p:extLst>
      <p:ext uri="{BB962C8B-B14F-4D97-AF65-F5344CB8AC3E}">
        <p14:creationId xmlns:p14="http://schemas.microsoft.com/office/powerpoint/2010/main" val="3034908520"/>
      </p:ext>
    </p:extLst>
  </p:cSld>
  <p:clrMapOvr>
    <a:masterClrMapping/>
  </p:clrMapOvr>
  <mc:AlternateContent xmlns:mc="http://schemas.openxmlformats.org/markup-compatibility/2006">
    <mc:Choice xmlns:p14="http://schemas.microsoft.com/office/powerpoint/2010/main" Requires="p14">
      <p:transition p14:dur="2000" spd="slow">
        <p14:ferris dir="l"/>
      </p:transition>
    </mc:Choice>
    <mc:Fallback>
      <p:transition spd="slow">
        <p:fade/>
      </p:transition>
    </mc:Fallback>
  </mc:AlternateContent>
  <p:timing>
    <p:tnLst>
      <p:par>
        <p:cTn dur="indefinite" id="1" nodeType="tmRoot" restart="never"/>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6858000"/>
          </a:xfrm>
        </p:spPr>
        <p:txBody>
          <a:bodyPr/>
          <a:lstStyle/>
          <a:p>
            <a:r>
              <a:rPr lang="es-ES" dirty="0" smtClean="0">
                <a:solidFill>
                  <a:schemeClr val="tx1"/>
                </a:solidFill>
              </a:rPr>
              <a:t>RENDICION DE CUENTAS PRIMER SEMESTRE AÑO 2021</a:t>
            </a:r>
            <a:endParaRPr lang="es-CO" dirty="0">
              <a:solidFill>
                <a:schemeClr val="tx1"/>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41" y="576197"/>
            <a:ext cx="3086100" cy="68580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058" y="576197"/>
            <a:ext cx="3086100" cy="685800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5275" y="576197"/>
            <a:ext cx="3086100" cy="6858000"/>
          </a:xfrm>
          <a:prstGeom prst="rect">
            <a:avLst/>
          </a:prstGeom>
        </p:spPr>
      </p:pic>
    </p:spTree>
    <p:extLst>
      <p:ext uri="{BB962C8B-B14F-4D97-AF65-F5344CB8AC3E}">
        <p14:creationId xmlns:p14="http://schemas.microsoft.com/office/powerpoint/2010/main" val="192909884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6858000"/>
          </a:xfrm>
        </p:spPr>
        <p:txBody>
          <a:bodyPr/>
          <a:lstStyle/>
          <a:p>
            <a:pPr algn="ctr"/>
            <a:r>
              <a:rPr dirty="0" lang="es-ES" smtClean="0">
                <a:solidFill>
                  <a:schemeClr val="tx1"/>
                </a:solidFill>
              </a:rPr>
              <a:t>CUMPLEAÑOS INSTITUCION EDUCATIVA SAN JOSE</a:t>
            </a:r>
            <a:endParaRPr dirty="0" lang="es-CO">
              <a:solidFill>
                <a:schemeClr val="tx1"/>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490" y="4009111"/>
            <a:ext cx="4947781" cy="2783127"/>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37" y="603598"/>
            <a:ext cx="5724395" cy="321997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37" y="4009111"/>
            <a:ext cx="5565732" cy="3130724"/>
          </a:xfrm>
          <a:prstGeom prst="rect">
            <a:avLst/>
          </a:prstGeom>
        </p:spPr>
      </p:pic>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b="18"/>
          <a:stretch/>
        </p:blipFill>
        <p:spPr>
          <a:xfrm>
            <a:off x="7780848" y="542937"/>
            <a:ext cx="2979010" cy="3400412"/>
          </a:xfrm>
          <a:prstGeom prst="rect">
            <a:avLst/>
          </a:prstGeom>
        </p:spPr>
      </p:pic>
      <p:sp>
        <p:nvSpPr>
          <p:cNvPr id="7" name="Cara sonriente 6"/>
          <p:cNvSpPr/>
          <p:nvPr/>
        </p:nvSpPr>
        <p:spPr>
          <a:xfrm>
            <a:off x="7394581" y="4009111"/>
            <a:ext cx="809967" cy="788357"/>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8" name="Cara sonriente 7"/>
          <p:cNvSpPr/>
          <p:nvPr/>
        </p:nvSpPr>
        <p:spPr>
          <a:xfrm>
            <a:off x="8961426" y="1703539"/>
            <a:ext cx="386267" cy="338203"/>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9" name="Cara sonriente 8"/>
          <p:cNvSpPr/>
          <p:nvPr/>
        </p:nvSpPr>
        <p:spPr>
          <a:xfrm>
            <a:off x="4890298" y="2041742"/>
            <a:ext cx="458316" cy="538619"/>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10" name="Cara sonriente 9"/>
          <p:cNvSpPr/>
          <p:nvPr/>
        </p:nvSpPr>
        <p:spPr>
          <a:xfrm>
            <a:off x="4298467" y="4640110"/>
            <a:ext cx="386267" cy="338203"/>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11" name="Cara sonriente 10"/>
          <p:cNvSpPr/>
          <p:nvPr/>
        </p:nvSpPr>
        <p:spPr>
          <a:xfrm>
            <a:off x="2638767" y="4258066"/>
            <a:ext cx="386267" cy="338203"/>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12" name="Cara sonriente 11"/>
          <p:cNvSpPr/>
          <p:nvPr/>
        </p:nvSpPr>
        <p:spPr>
          <a:xfrm>
            <a:off x="1684703" y="4088965"/>
            <a:ext cx="386267" cy="338203"/>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13" name="Cara sonriente 12"/>
          <p:cNvSpPr/>
          <p:nvPr/>
        </p:nvSpPr>
        <p:spPr>
          <a:xfrm>
            <a:off x="3206564" y="4403289"/>
            <a:ext cx="386267" cy="338203"/>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14" name="Cara sonriente 13"/>
          <p:cNvSpPr/>
          <p:nvPr/>
        </p:nvSpPr>
        <p:spPr>
          <a:xfrm>
            <a:off x="2157609" y="4234187"/>
            <a:ext cx="386267" cy="338203"/>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Tree>
    <p:extLst>
      <p:ext uri="{BB962C8B-B14F-4D97-AF65-F5344CB8AC3E}">
        <p14:creationId xmlns:p14="http://schemas.microsoft.com/office/powerpoint/2010/main" val="24673492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2000" spd="slow">
        <p15:prstTrans prst="fallOver"/>
      </p:transition>
    </mc:Choice>
    <mc:Fallback>
      <p:transition spd="slow">
        <p:fade/>
      </p:transition>
    </mc:Fallback>
  </mc:AlternateContent>
  <p:timing>
    <p:tnLst>
      <p:par>
        <p:cTn dur="indefinite" id="1" nodeType="tmRoot" restart="never"/>
      </p:par>
    </p:tnLst>
  </p:timing>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6858000"/>
          </a:xfrm>
        </p:spPr>
        <p:txBody>
          <a:bodyPr/>
          <a:lstStyle/>
          <a:p>
            <a:pPr algn="ctr"/>
            <a:r>
              <a:rPr dirty="0" lang="es-ES" smtClean="0">
                <a:solidFill>
                  <a:schemeClr val="tx1"/>
                </a:solidFill>
              </a:rPr>
              <a:t>PRIMERA COMUNION</a:t>
            </a:r>
            <a:endParaRPr dirty="0" lang="es-CO">
              <a:solidFill>
                <a:schemeClr val="tx1"/>
              </a:solidFill>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b="6" r="91"/>
          <a:stretch/>
        </p:blipFill>
        <p:spPr>
          <a:xfrm>
            <a:off x="127136" y="363254"/>
            <a:ext cx="3618146" cy="6789653"/>
          </a:xfrm>
          <a:prstGeom prst="rect">
            <a:avLst/>
          </a:prstGeom>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b="-52" r="-78"/>
          <a:stretch/>
        </p:blipFill>
        <p:spPr>
          <a:xfrm>
            <a:off x="3872418" y="579602"/>
            <a:ext cx="5230608" cy="4283901"/>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b="61"/>
          <a:stretch/>
        </p:blipFill>
        <p:spPr>
          <a:xfrm>
            <a:off x="8794334" y="579602"/>
            <a:ext cx="3294769" cy="2542784"/>
          </a:xfrm>
          <a:prstGeom prst="rect">
            <a:avLst/>
          </a:prstGeom>
        </p:spPr>
      </p:pic>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b="-2"/>
          <a:stretch/>
        </p:blipFill>
        <p:spPr>
          <a:xfrm>
            <a:off x="8897231" y="3122386"/>
            <a:ext cx="3294769" cy="3679248"/>
          </a:xfrm>
          <a:prstGeom prst="rect">
            <a:avLst/>
          </a:prstGeom>
        </p:spPr>
      </p:pic>
      <p:pic>
        <p:nvPicPr>
          <p:cNvPr id="8" name="Imagen 7"/>
          <p:cNvPicPr>
            <a:picLocks noChangeAspect="1"/>
          </p:cNvPicPr>
          <p:nvPr/>
        </p:nvPicPr>
        <p:blipFill rotWithShape="1">
          <a:blip r:embed="rId6">
            <a:extLst>
              <a:ext uri="{28A0092B-C50C-407E-A947-70E740481C1C}">
                <a14:useLocalDpi xmlns:a14="http://schemas.microsoft.com/office/drawing/2010/main" val="0"/>
              </a:ext>
            </a:extLst>
          </a:blip>
          <a:srcRect b="-38"/>
          <a:stretch/>
        </p:blipFill>
        <p:spPr>
          <a:xfrm>
            <a:off x="4673872" y="4124468"/>
            <a:ext cx="3294769" cy="2880986"/>
          </a:xfrm>
          <a:prstGeom prst="rect">
            <a:avLst/>
          </a:prstGeom>
        </p:spPr>
      </p:pic>
    </p:spTree>
    <p:extLst>
      <p:ext uri="{BB962C8B-B14F-4D97-AF65-F5344CB8AC3E}">
        <p14:creationId xmlns:p14="http://schemas.microsoft.com/office/powerpoint/2010/main" val="3981616800"/>
      </p:ext>
    </p:extLst>
  </p:cSld>
  <p:clrMapOvr>
    <a:masterClrMapping/>
  </p:clrMapOvr>
  <mc:AlternateContent xmlns:mc="http://schemas.openxmlformats.org/markup-compatibility/2006">
    <mc:Choice xmlns:p14="http://schemas.microsoft.com/office/powerpoint/2010/main" Requires="p14">
      <p:transition p14:dur="1250" spd="slow">
        <p14:flip dir="r"/>
      </p:transition>
    </mc:Choice>
    <mc:Fallback>
      <p:transition spd="slow">
        <p:fade/>
      </p:transition>
    </mc:Fallback>
  </mc:AlternateContent>
  <p:timing>
    <p:tnLst>
      <p:par>
        <p:cTn dur="indefinite" id="1" nodeType="tmRoot" restart="never"/>
      </p:par>
    </p:tnLst>
  </p:timing>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51"/>
          <a:stretch/>
        </p:blipFill>
        <p:spPr>
          <a:xfrm>
            <a:off x="3214731" y="724161"/>
            <a:ext cx="7361695" cy="3191005"/>
          </a:xfrm>
          <a:prstGeom prst="rect">
            <a:avLst/>
          </a:prstGeom>
        </p:spPr>
      </p:pic>
      <p:sp>
        <p:nvSpPr>
          <p:cNvPr id="2" name="Título 1"/>
          <p:cNvSpPr>
            <a:spLocks noGrp="1"/>
          </p:cNvSpPr>
          <p:nvPr>
            <p:ph type="title"/>
          </p:nvPr>
        </p:nvSpPr>
        <p:spPr>
          <a:xfrm>
            <a:off x="0" y="-1"/>
            <a:ext cx="12192000" cy="6726477"/>
          </a:xfrm>
        </p:spPr>
        <p:txBody>
          <a:bodyPr>
            <a:normAutofit/>
          </a:bodyPr>
          <a:lstStyle/>
          <a:p>
            <a:pPr algn="ctr"/>
            <a:r>
              <a:rPr dirty="0" lang="es-ES" smtClean="0" sz="4000">
                <a:solidFill>
                  <a:schemeClr val="tx1"/>
                </a:solidFill>
              </a:rPr>
              <a:t>GRADOS DEL GRADO 11º</a:t>
            </a:r>
            <a:endParaRPr dirty="0" lang="es-CO" sz="4000">
              <a:solidFill>
                <a:schemeClr val="tx1"/>
              </a:solidFill>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27"/>
          <a:stretch/>
        </p:blipFill>
        <p:spPr>
          <a:xfrm>
            <a:off x="0" y="695977"/>
            <a:ext cx="5498926" cy="3568354"/>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b="-15"/>
          <a:stretch/>
        </p:blipFill>
        <p:spPr>
          <a:xfrm>
            <a:off x="0" y="4046689"/>
            <a:ext cx="7640877" cy="3482235"/>
          </a:xfrm>
          <a:prstGeom prst="rect">
            <a:avLst/>
          </a:prstGeom>
        </p:spPr>
      </p:pic>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b="-35" r="-3846" t="-5813"/>
          <a:stretch/>
        </p:blipFill>
        <p:spPr>
          <a:xfrm>
            <a:off x="8292231" y="125260"/>
            <a:ext cx="3999978" cy="6613743"/>
          </a:xfrm>
          <a:prstGeom prst="rect">
            <a:avLst/>
          </a:prstGeom>
        </p:spPr>
      </p:pic>
    </p:spTree>
    <p:extLst>
      <p:ext uri="{BB962C8B-B14F-4D97-AF65-F5344CB8AC3E}">
        <p14:creationId xmlns:p14="http://schemas.microsoft.com/office/powerpoint/2010/main" val="3886146859"/>
      </p:ext>
    </p:extLst>
  </p:cSld>
  <p:clrMapOvr>
    <a:masterClrMapping/>
  </p:clrMapOvr>
  <mc:AlternateContent xmlns:mc="http://schemas.openxmlformats.org/markup-compatibility/2006" xmlns:p14="http://schemas.microsoft.com/office/powerpoint/2010/main">
    <mc:Choice Requires="p14">
      <p:transition p14:dur="1200" spd="slow">
        <p14:prism/>
      </p:transition>
    </mc:Choice>
    <mc:Fallback xmlns="">
      <p:transition spd="slow">
        <p:fade/>
      </p:transition>
    </mc:Fallback>
  </mc:AlternateContent>
  <p:timing>
    <p:tnLst>
      <p:par>
        <p:cTn dur="indefinite" id="1" nodeType="tmRoot" restart="never"/>
      </p:par>
    </p:tn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00142" cy="6858000"/>
          </a:xfrm>
        </p:spPr>
        <p:txBody>
          <a:bodyPr/>
          <a:lstStyle/>
          <a:p>
            <a:r>
              <a:rPr dirty="0" lang="es-ES" smtClean="0">
                <a:solidFill>
                  <a:schemeClr val="tx1"/>
                </a:solidFill>
              </a:rPr>
              <a:t>CERTIFICACION A LOS ESTUDIANTES DEL GRADO QUINTO</a:t>
            </a:r>
            <a:endParaRPr dirty="0" lang="es-CO">
              <a:solidFill>
                <a:schemeClr val="tx1"/>
              </a:solidFill>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31" r="28"/>
          <a:stretch/>
        </p:blipFill>
        <p:spPr>
          <a:xfrm>
            <a:off x="9021023" y="497909"/>
            <a:ext cx="2809810" cy="398485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3" y="639258"/>
            <a:ext cx="8846160" cy="5464481"/>
          </a:xfrm>
          <a:prstGeom prst="rect">
            <a:avLst/>
          </a:prstGeom>
        </p:spPr>
      </p:pic>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b="-8"/>
          <a:stretch/>
        </p:blipFill>
        <p:spPr>
          <a:xfrm>
            <a:off x="9140020" y="3371499"/>
            <a:ext cx="2571816" cy="3486501"/>
          </a:xfrm>
          <a:prstGeom prst="rect">
            <a:avLst/>
          </a:prstGeom>
        </p:spPr>
      </p:pic>
    </p:spTree>
    <p:extLst>
      <p:ext uri="{BB962C8B-B14F-4D97-AF65-F5344CB8AC3E}">
        <p14:creationId xmlns:p14="http://schemas.microsoft.com/office/powerpoint/2010/main" val="1258927313"/>
      </p:ext>
    </p:extLst>
  </p:cSld>
  <p:clrMapOvr>
    <a:masterClrMapping/>
  </p:clrMapOvr>
  <mc:AlternateContent xmlns:mc="http://schemas.openxmlformats.org/markup-compatibility/2006">
    <mc:Choice xmlns:p14="http://schemas.microsoft.com/office/powerpoint/2010/main" Requires="p14">
      <p:transition p14:dur="1500" spd="slow">
        <p14:window dir="vert"/>
      </p:transition>
    </mc:Choice>
    <mc:Fallback>
      <p:transition spd="slow">
        <p:fade/>
      </p:transition>
    </mc:Fallback>
  </mc:AlternateContent>
  <p:timing>
    <p:tnLst>
      <p:par>
        <p:cTn dur="indefinite" id="1" nodeType="tmRoot" restart="never"/>
      </p:par>
    </p:tnLst>
  </p:timing>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6858000"/>
          </a:xfrm>
        </p:spPr>
        <p:txBody>
          <a:bodyPr/>
          <a:lstStyle/>
          <a:p>
            <a:pPr algn="ctr"/>
            <a:r>
              <a:rPr dirty="0" lang="es-ES" smtClean="0">
                <a:solidFill>
                  <a:schemeClr val="tx1"/>
                </a:solidFill>
              </a:rPr>
              <a:t>CERTIFICACION A LOS ESTUDIANTES DEL GRADO TRANSICION</a:t>
            </a:r>
            <a:endParaRPr dirty="0" lang="es-CO">
              <a:solidFill>
                <a:schemeClr val="tx1"/>
              </a:solidFill>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b="-26"/>
          <a:stretch/>
        </p:blipFill>
        <p:spPr>
          <a:xfrm>
            <a:off x="136841" y="526093"/>
            <a:ext cx="3857625" cy="6313118"/>
          </a:xfrm>
          <a:prstGeom prst="rect">
            <a:avLst/>
          </a:prstGeom>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b="71" r="39"/>
          <a:stretch/>
        </p:blipFill>
        <p:spPr>
          <a:xfrm>
            <a:off x="4131306" y="2977451"/>
            <a:ext cx="7945872" cy="3880549"/>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5465" y="526093"/>
            <a:ext cx="4736535" cy="2664301"/>
          </a:xfrm>
          <a:prstGeom prst="rect">
            <a:avLst/>
          </a:prstGeom>
        </p:spPr>
      </p:pic>
    </p:spTree>
    <p:extLst>
      <p:ext uri="{BB962C8B-B14F-4D97-AF65-F5344CB8AC3E}">
        <p14:creationId xmlns:p14="http://schemas.microsoft.com/office/powerpoint/2010/main" val="4115869586"/>
      </p:ext>
    </p:extLst>
  </p:cSld>
  <p:clrMapOvr>
    <a:masterClrMapping/>
  </p:clrMapOvr>
  <mc:AlternateContent xmlns:mc="http://schemas.openxmlformats.org/markup-compatibility/2006">
    <mc:Choice xmlns:p14="http://schemas.microsoft.com/office/powerpoint/2010/main" Requires="p14">
      <p:transition p14:dur="3400" spd="slow">
        <p14:reveal/>
      </p:transition>
    </mc:Choice>
    <mc:Fallback>
      <p:transition spd="slow">
        <p:fade/>
      </p:transition>
    </mc:Fallback>
  </mc:AlternateContent>
  <p:timing>
    <p:tnLst>
      <p:par>
        <p:cTn dur="indefinite" id="1" nodeType="tmRoot" restart="never"/>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00142" cy="6764054"/>
          </a:xfrm>
        </p:spPr>
        <p:txBody>
          <a:bodyPr>
            <a:normAutofit fontScale="90000"/>
          </a:bodyPr>
          <a:lstStyle/>
          <a:p>
            <a:r>
              <a:rPr lang="es-ES" b="1" dirty="0" smtClean="0">
                <a:solidFill>
                  <a:schemeClr val="tx1"/>
                </a:solidFill>
              </a:rPr>
              <a:t>                 INSTITUCION </a:t>
            </a:r>
            <a:r>
              <a:rPr lang="es-ES" b="1" dirty="0">
                <a:solidFill>
                  <a:schemeClr val="tx1"/>
                </a:solidFill>
              </a:rPr>
              <a:t>EDUCATIVA SAN JOSE</a:t>
            </a:r>
            <a:br>
              <a:rPr lang="es-ES" b="1" dirty="0">
                <a:solidFill>
                  <a:schemeClr val="tx1"/>
                </a:solidFill>
              </a:rPr>
            </a:br>
            <a:r>
              <a:rPr lang="es-CO" sz="4000" b="1" dirty="0" smtClean="0">
                <a:solidFill>
                  <a:schemeClr val="tx1"/>
                </a:solidFill>
              </a:rPr>
              <a:t>Durante </a:t>
            </a:r>
            <a:r>
              <a:rPr lang="es-CO" sz="4000" b="1" dirty="0">
                <a:solidFill>
                  <a:schemeClr val="tx1"/>
                </a:solidFill>
              </a:rPr>
              <a:t>el segundo semestre del año lectivo 2021, la institución atendió  a 1.314 estudiantes, dando continuidad al proceso escolar utilizando la modalidad presencial en alternancia, para lo cual se acondicionaron todas las sedes y se pusieron en practica los protocolos de bioseguridad orientados en la Directiva 05 del MEN.</a:t>
            </a:r>
            <a:br>
              <a:rPr lang="es-CO" sz="4000" b="1" dirty="0">
                <a:solidFill>
                  <a:schemeClr val="tx1"/>
                </a:solidFill>
              </a:rPr>
            </a:br>
            <a:r>
              <a:rPr lang="es-CO" sz="4000" b="1" dirty="0">
                <a:solidFill>
                  <a:schemeClr val="tx1"/>
                </a:solidFill>
              </a:rPr>
              <a:t>A todos los estudiantes se le entregaron las guías para el tercer y cuarto periodo, se utilizaron diferentes estrategias y medios tecnológicos para evitar la deserción escolar.</a:t>
            </a:r>
            <a:br>
              <a:rPr lang="es-CO" sz="4000" b="1" dirty="0">
                <a:solidFill>
                  <a:schemeClr val="tx1"/>
                </a:solidFill>
              </a:rPr>
            </a:br>
            <a:endParaRPr lang="es-CO" sz="4000" dirty="0"/>
          </a:p>
        </p:txBody>
      </p:sp>
    </p:spTree>
    <p:extLst>
      <p:ext uri="{BB962C8B-B14F-4D97-AF65-F5344CB8AC3E}">
        <p14:creationId xmlns:p14="http://schemas.microsoft.com/office/powerpoint/2010/main" val="3141877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6858000"/>
          </a:xfrm>
        </p:spPr>
        <p:txBody>
          <a:bodyPr/>
          <a:lstStyle/>
          <a:p>
            <a:pPr algn="ctr"/>
            <a:r>
              <a:rPr lang="es-ES" dirty="0" smtClean="0">
                <a:solidFill>
                  <a:schemeClr val="tx1"/>
                </a:solidFill>
              </a:rPr>
              <a:t>TAMBIÉN SE CUMPLIÓ CON LAS EXIGENCIAS DE LA SED, Y LA SECRETARIA DE EDUCACIÓN MUNICIPAL.</a:t>
            </a:r>
            <a:br>
              <a:rPr lang="es-ES" dirty="0" smtClean="0">
                <a:solidFill>
                  <a:schemeClr val="tx1"/>
                </a:solidFill>
              </a:rPr>
            </a:br>
            <a:r>
              <a:rPr lang="es-ES" dirty="0" smtClean="0">
                <a:solidFill>
                  <a:schemeClr val="tx1"/>
                </a:solidFill>
              </a:rPr>
              <a:t>SEMANA DE DESARROLLO INSTITUCIONAL</a:t>
            </a:r>
            <a:endParaRPr lang="es-CO"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6596"/>
            <a:ext cx="6325644" cy="3558175"/>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215" y="1746596"/>
            <a:ext cx="6471785" cy="3640379"/>
          </a:xfrm>
          <a:prstGeom prst="rect">
            <a:avLst/>
          </a:prstGeom>
        </p:spPr>
      </p:pic>
    </p:spTree>
    <p:extLst>
      <p:ext uri="{BB962C8B-B14F-4D97-AF65-F5344CB8AC3E}">
        <p14:creationId xmlns:p14="http://schemas.microsoft.com/office/powerpoint/2010/main" val="39092032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7197454"/>
          </a:xfrm>
        </p:spPr>
        <p:txBody>
          <a:bodyPr>
            <a:normAutofit/>
          </a:bodyPr>
          <a:lstStyle/>
          <a:p>
            <a:pPr algn="ctr"/>
            <a:r>
              <a:rPr lang="es-ES" sz="4800" dirty="0" smtClean="0">
                <a:solidFill>
                  <a:schemeClr val="tx1"/>
                </a:solidFill>
              </a:rPr>
              <a:t/>
            </a:r>
            <a:br>
              <a:rPr lang="es-ES" sz="4800" dirty="0" smtClean="0">
                <a:solidFill>
                  <a:schemeClr val="tx1"/>
                </a:solidFill>
              </a:rPr>
            </a:br>
            <a:r>
              <a:rPr lang="es-ES" sz="5400" dirty="0" smtClean="0">
                <a:solidFill>
                  <a:schemeClr val="tx1"/>
                </a:solidFill>
              </a:rPr>
              <a:t>MUCHAS GRACIAS POR SU ASISTENCIA</a:t>
            </a:r>
            <a:br>
              <a:rPr lang="es-ES" sz="5400" dirty="0" smtClean="0">
                <a:solidFill>
                  <a:schemeClr val="tx1"/>
                </a:solidFill>
              </a:rPr>
            </a:br>
            <a:endParaRPr lang="es-CO" sz="5400" dirty="0">
              <a:solidFill>
                <a:schemeClr val="tx1"/>
              </a:solidFill>
            </a:endParaRPr>
          </a:p>
        </p:txBody>
      </p:sp>
      <p:pic>
        <p:nvPicPr>
          <p:cNvPr id="5" name="Picture 2" descr="Imágenes de Dios te bendiga en este día y muchas bendiciones, Tarjetas de  buen día Dios te bendi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078" y="2891946"/>
            <a:ext cx="8630432" cy="3784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328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6858000"/>
          </a:xfrm>
        </p:spPr>
        <p:txBody>
          <a:bodyPr/>
          <a:lstStyle/>
          <a:p>
            <a:r>
              <a:rPr lang="es-CO" b="1" dirty="0">
                <a:solidFill>
                  <a:schemeClr val="tx1"/>
                </a:solidFill>
              </a:rPr>
              <a:t>La institución entregó a los estudiantes de preescolar y básica primaria libros para el segundo semestre, donados por el programa PTA . </a:t>
            </a:r>
            <a:br>
              <a:rPr lang="es-CO" b="1" dirty="0">
                <a:solidFill>
                  <a:schemeClr val="tx1"/>
                </a:solidFill>
              </a:rPr>
            </a:br>
            <a:r>
              <a:rPr lang="es-CO" b="1" dirty="0" smtClean="0">
                <a:solidFill>
                  <a:schemeClr val="tx1"/>
                </a:solidFill>
              </a:rPr>
              <a:t>Los </a:t>
            </a:r>
            <a:r>
              <a:rPr lang="es-CO" b="1" dirty="0">
                <a:solidFill>
                  <a:schemeClr val="tx1"/>
                </a:solidFill>
              </a:rPr>
              <a:t>estudiantes de preescolar y básica primaria fueron  beneficiados con el programa PAE entregándoles una canasta </a:t>
            </a:r>
            <a:r>
              <a:rPr lang="es-CO" b="1" dirty="0" smtClean="0">
                <a:solidFill>
                  <a:schemeClr val="tx1"/>
                </a:solidFill>
              </a:rPr>
              <a:t>alimenticia para preparar en casa, </a:t>
            </a:r>
            <a:r>
              <a:rPr lang="es-CO" b="1" dirty="0">
                <a:solidFill>
                  <a:schemeClr val="tx1"/>
                </a:solidFill>
              </a:rPr>
              <a:t>por la fundación Sembrando Futuro, auspiciado por la alcaldía municipal.</a:t>
            </a:r>
            <a:br>
              <a:rPr lang="es-CO" b="1" dirty="0">
                <a:solidFill>
                  <a:schemeClr val="tx1"/>
                </a:solidFill>
              </a:rPr>
            </a:br>
            <a:endParaRPr lang="es-CO" dirty="0">
              <a:solidFill>
                <a:schemeClr val="tx1"/>
              </a:solidFill>
            </a:endParaRPr>
          </a:p>
        </p:txBody>
      </p:sp>
    </p:spTree>
    <p:extLst>
      <p:ext uri="{BB962C8B-B14F-4D97-AF65-F5344CB8AC3E}">
        <p14:creationId xmlns:p14="http://schemas.microsoft.com/office/powerpoint/2010/main" val="2106124422"/>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6858000"/>
          </a:xfrm>
        </p:spPr>
        <p:txBody>
          <a:bodyPr/>
          <a:lstStyle/>
          <a:p>
            <a:pPr algn="ctr"/>
            <a:r>
              <a:rPr lang="es-ES" dirty="0" smtClean="0">
                <a:solidFill>
                  <a:schemeClr val="tx1"/>
                </a:solidFill>
              </a:rPr>
              <a:t>PREPARACION DE LAS SEDES PARA RECIBIR A LOS ESTUDIANTES EN PRESENCIALIDAD MODALIDAD ALTERNANCIA</a:t>
            </a:r>
            <a:br>
              <a:rPr lang="es-ES" dirty="0" smtClean="0">
                <a:solidFill>
                  <a:schemeClr val="tx1"/>
                </a:solidFill>
              </a:rPr>
            </a:br>
            <a:endParaRPr lang="es-CO" dirty="0">
              <a:solidFill>
                <a:schemeClr val="tx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92" y="1866376"/>
            <a:ext cx="2969843" cy="527972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157" y="1077237"/>
            <a:ext cx="2969843" cy="5279721"/>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8880" y="1866376"/>
            <a:ext cx="2807789" cy="4991624"/>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6923" y="4706656"/>
            <a:ext cx="3824611" cy="2151344"/>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6669" y="1866376"/>
            <a:ext cx="3640906" cy="2048009"/>
          </a:xfrm>
          <a:prstGeom prst="rect">
            <a:avLst/>
          </a:prstGeom>
        </p:spPr>
      </p:pic>
    </p:spTree>
    <p:extLst>
      <p:ext uri="{BB962C8B-B14F-4D97-AF65-F5344CB8AC3E}">
        <p14:creationId xmlns:p14="http://schemas.microsoft.com/office/powerpoint/2010/main" val="1581409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6651321"/>
          </a:xfrm>
        </p:spPr>
        <p:txBody>
          <a:bodyPr/>
          <a:lstStyle/>
          <a:p>
            <a:endParaRPr dirty="0" lang="es-CO"/>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57"/>
          <a:stretch/>
        </p:blipFill>
        <p:spPr>
          <a:xfrm>
            <a:off x="100208" y="0"/>
            <a:ext cx="4872625" cy="68580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598" y="0"/>
            <a:ext cx="3857625" cy="6858000"/>
          </a:xfrm>
          <a:prstGeom prst="rect">
            <a:avLst/>
          </a:prstGeom>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b="62" l="-327" r="48"/>
          <a:stretch/>
        </p:blipFill>
        <p:spPr>
          <a:xfrm>
            <a:off x="4605597" y="3429001"/>
            <a:ext cx="3857625" cy="3429000"/>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4375" y="0"/>
            <a:ext cx="3857625" cy="6858000"/>
          </a:xfrm>
          <a:prstGeom prst="rect">
            <a:avLst/>
          </a:prstGeom>
        </p:spPr>
      </p:pic>
    </p:spTree>
    <p:extLst>
      <p:ext uri="{BB962C8B-B14F-4D97-AF65-F5344CB8AC3E}">
        <p14:creationId xmlns:p14="http://schemas.microsoft.com/office/powerpoint/2010/main" val="3906658770"/>
      </p:ext>
    </p:extLst>
  </p:cSld>
  <p:clrMapOvr>
    <a:masterClrMapping/>
  </p:clrMapOvr>
  <mc:AlternateContent xmlns:mc="http://schemas.openxmlformats.org/markup-compatibility/2006" xmlns:p14="http://schemas.microsoft.com/office/powerpoint/2010/main">
    <mc:Choice Requires="p14">
      <p:transition p14:dur="1200" spd="slow">
        <p:dissolve/>
      </p:transition>
    </mc:Choice>
    <mc:Fallback xmlns="">
      <p:transition spd="slow">
        <p:dissolve/>
      </p:transition>
    </mc:Fallback>
  </mc:AlternateContent>
  <p:timing>
    <p:tnLst>
      <p:par>
        <p:cTn dur="indefinite" id="1" nodeType="tmRoot" restart="never"/>
      </p:par>
    </p:tnLst>
  </p:timing>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6858000"/>
          </a:xfrm>
        </p:spPr>
        <p:txBody>
          <a:bodyPr/>
          <a:lstStyle/>
          <a:p>
            <a:pPr algn="ctr"/>
            <a:r>
              <a:rPr dirty="0" lang="es-ES" smtClean="0">
                <a:solidFill>
                  <a:schemeClr val="tx1"/>
                </a:solidFill>
              </a:rPr>
              <a:t>BIENVENIDA A LOS ESTUDIANTES A LA PRESENCIALIDAD EN ALTERNANCIA</a:t>
            </a:r>
            <a:br>
              <a:rPr dirty="0" lang="es-ES" smtClean="0">
                <a:solidFill>
                  <a:schemeClr val="tx1"/>
                </a:solidFill>
              </a:rPr>
            </a:br>
            <a:endParaRPr dirty="0" lang="es-CO">
              <a:solidFill>
                <a:schemeClr val="tx1"/>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9868"/>
            <a:ext cx="5837128" cy="326303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25159"/>
            <a:ext cx="5837129" cy="2994504"/>
          </a:xfrm>
          <a:prstGeom prst="rect">
            <a:avLst/>
          </a:prstGeom>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b="-6"/>
          <a:stretch/>
        </p:blipFill>
        <p:spPr>
          <a:xfrm>
            <a:off x="5956405" y="4129441"/>
            <a:ext cx="4023617" cy="3281672"/>
          </a:xfrm>
          <a:prstGeom prst="rect">
            <a:avLst/>
          </a:prstGeom>
        </p:spPr>
      </p:pic>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b="-41"/>
          <a:stretch/>
        </p:blipFill>
        <p:spPr>
          <a:xfrm>
            <a:off x="6768491" y="1139868"/>
            <a:ext cx="5143500" cy="3745282"/>
          </a:xfrm>
          <a:prstGeom prst="rect">
            <a:avLst/>
          </a:prstGeom>
        </p:spPr>
      </p:pic>
    </p:spTree>
    <p:extLst>
      <p:ext uri="{BB962C8B-B14F-4D97-AF65-F5344CB8AC3E}">
        <p14:creationId xmlns:p14="http://schemas.microsoft.com/office/powerpoint/2010/main" val="3558542601"/>
      </p:ext>
    </p:extLst>
  </p:cSld>
  <p:clrMapOvr>
    <a:masterClrMapping/>
  </p:clrMapOvr>
  <mc:AlternateContent xmlns:mc="http://schemas.openxmlformats.org/markup-compatibility/2006" xmlns:p14="http://schemas.microsoft.com/office/powerpoint/2010/main">
    <mc:Choice Requires="p14">
      <p:transition p14:dur="3000" spd="slow">
        <p14:shred/>
      </p:transition>
    </mc:Choice>
    <mc:Fallback xmlns="">
      <p:transition spd="slow">
        <p:fade/>
      </p:transition>
    </mc:Fallback>
  </mc:AlternateContent>
  <p:timing>
    <p:tnLst>
      <p:par>
        <p:cTn dur="indefinite" id="1" nodeType="tmRoot" restart="never"/>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075090" cy="6751528"/>
          </a:xfrm>
        </p:spPr>
        <p:txBody>
          <a:bodyPr/>
          <a:lstStyle/>
          <a:p>
            <a:pPr algn="ctr"/>
            <a:r>
              <a:rPr lang="es-ES" dirty="0" smtClean="0">
                <a:solidFill>
                  <a:schemeClr val="tx1"/>
                </a:solidFill>
              </a:rPr>
              <a:t>APLICANDO PROYOCOLOS DE BIOSEGURIDAD</a:t>
            </a:r>
            <a:endParaRPr lang="es-CO" dirty="0">
              <a:solidFill>
                <a:schemeClr val="tx1"/>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9" y="656717"/>
            <a:ext cx="4573967" cy="6094811"/>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685" y="656717"/>
            <a:ext cx="4442304" cy="5923072"/>
          </a:xfrm>
          <a:prstGeom prst="rect">
            <a:avLst/>
          </a:prstGeom>
        </p:spPr>
      </p:pic>
    </p:spTree>
    <p:extLst>
      <p:ext uri="{BB962C8B-B14F-4D97-AF65-F5344CB8AC3E}">
        <p14:creationId xmlns:p14="http://schemas.microsoft.com/office/powerpoint/2010/main" val="192602396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6858000"/>
          </a:xfrm>
        </p:spPr>
        <p:txBody>
          <a:bodyPr/>
          <a:lstStyle/>
          <a:p>
            <a:pPr algn="ctr"/>
            <a:r>
              <a:rPr dirty="0" lang="es-ES" smtClean="0">
                <a:solidFill>
                  <a:schemeClr val="tx1"/>
                </a:solidFill>
              </a:rPr>
              <a:t>ESTUDIANTES EN PRESENCIALIDAD MODALIDAD ALTERNANCIA </a:t>
            </a:r>
            <a:br>
              <a:rPr dirty="0" lang="es-ES" smtClean="0">
                <a:solidFill>
                  <a:schemeClr val="tx1"/>
                </a:solidFill>
              </a:rPr>
            </a:br>
            <a:endParaRPr dirty="0" lang="es-CO">
              <a:solidFill>
                <a:schemeClr val="tx1"/>
              </a:solidFill>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
          <a:stretch/>
        </p:blipFill>
        <p:spPr>
          <a:xfrm>
            <a:off x="112734" y="1227550"/>
            <a:ext cx="5887233" cy="3663863"/>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b="-81" r="12"/>
          <a:stretch/>
        </p:blipFill>
        <p:spPr>
          <a:xfrm>
            <a:off x="112732" y="4575583"/>
            <a:ext cx="4935257" cy="2598248"/>
          </a:xfrm>
          <a:prstGeom prst="rect">
            <a:avLst/>
          </a:prstGeom>
        </p:spPr>
      </p:pic>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r="41"/>
          <a:stretch/>
        </p:blipFill>
        <p:spPr>
          <a:xfrm>
            <a:off x="6112701" y="1225567"/>
            <a:ext cx="5440471" cy="3665846"/>
          </a:xfrm>
          <a:prstGeom prst="rect">
            <a:avLst/>
          </a:prstGeom>
        </p:spPr>
      </p:pic>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b="-41"/>
          <a:stretch/>
        </p:blipFill>
        <p:spPr>
          <a:xfrm>
            <a:off x="5160721" y="4575583"/>
            <a:ext cx="6914367" cy="2907378"/>
          </a:xfrm>
          <a:prstGeom prst="rect">
            <a:avLst/>
          </a:prstGeom>
        </p:spPr>
      </p:pic>
    </p:spTree>
    <p:extLst>
      <p:ext uri="{BB962C8B-B14F-4D97-AF65-F5344CB8AC3E}">
        <p14:creationId xmlns:p14="http://schemas.microsoft.com/office/powerpoint/2010/main" val="37253147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1250" spd="slow">
        <p15:prstTrans prst="pageCurlDouble"/>
      </p:transition>
    </mc:Choice>
    <mc:Fallback>
      <p:transition spd="slow">
        <p:fade/>
      </p:transition>
    </mc:Fallback>
  </mc:AlternateContent>
  <p:timing>
    <p:tnLst>
      <p:par>
        <p:cTn dur="indefinite" id="1" nodeType="tmRoot" restart="never"/>
      </p:par>
    </p:tnLst>
  </p:timing>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6739003"/>
          </a:xfrm>
        </p:spPr>
        <p:txBody>
          <a:bodyPr/>
          <a:lstStyle/>
          <a:p>
            <a:pPr algn="ctr"/>
            <a:r>
              <a:rPr dirty="0" lang="es-ES" smtClean="0">
                <a:solidFill>
                  <a:schemeClr val="tx1"/>
                </a:solidFill>
              </a:rPr>
              <a:t>ENTREGA DE GUIAS</a:t>
            </a:r>
            <a:endParaRPr dirty="0" lang="es-CO">
              <a:solidFill>
                <a:schemeClr val="tx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93" y="588722"/>
            <a:ext cx="4776592" cy="3582444"/>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b="-50"/>
          <a:stretch/>
        </p:blipFill>
        <p:spPr>
          <a:xfrm>
            <a:off x="5306860" y="588722"/>
            <a:ext cx="3398729" cy="3566108"/>
          </a:xfrm>
          <a:prstGeom prst="rect">
            <a:avLst/>
          </a:prstGeom>
        </p:spPr>
      </p:pic>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r="40"/>
          <a:stretch/>
        </p:blipFill>
        <p:spPr>
          <a:xfrm flipV="1" rot="10800000">
            <a:off x="195039" y="3872891"/>
            <a:ext cx="4463441" cy="2985109"/>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2515" y="0"/>
            <a:ext cx="3332559" cy="6858000"/>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7385" y="4043558"/>
            <a:ext cx="4897677" cy="2754943"/>
          </a:xfrm>
          <a:prstGeom prst="rect">
            <a:avLst/>
          </a:prstGeom>
        </p:spPr>
      </p:pic>
    </p:spTree>
    <p:extLst>
      <p:ext uri="{BB962C8B-B14F-4D97-AF65-F5344CB8AC3E}">
        <p14:creationId xmlns:p14="http://schemas.microsoft.com/office/powerpoint/2010/main" val="829423685"/>
      </p:ext>
    </p:extLst>
  </p:cSld>
  <p:clrMapOvr>
    <a:masterClrMapping/>
  </p:clrMapOvr>
  <mc:AlternateContent xmlns:mc="http://schemas.openxmlformats.org/markup-compatibility/2006" xmlns:p14="http://schemas.microsoft.com/office/powerpoint/2010/main">
    <mc:Choice Requires="p14">
      <p:transition p14:dur="4400" spd="slow">
        <p14:honeycomb/>
      </p:transition>
    </mc:Choice>
    <mc:Fallback xmlns="">
      <p:transition spd="slow">
        <p:fade/>
      </p:transition>
    </mc:Fallback>
  </mc:AlternateContent>
  <p:timing>
    <p:tnLst>
      <p:par>
        <p:cTn dur="indefinite" id="1" nodeType="tmRoot" restart="never"/>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516</TotalTime>
  <Words>132</Words>
  <Application>Microsoft Office PowerPoint</Application>
  <PresentationFormat>Panorámica</PresentationFormat>
  <Paragraphs>20</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Trebuchet MS</vt:lpstr>
      <vt:lpstr>Wingdings 3</vt:lpstr>
      <vt:lpstr>Faceta</vt:lpstr>
      <vt:lpstr>  INSTITUCION EDUCATIVA SAN JOSE  BIENVENIDOS A LA RENDICION DE CUENTAS GESTION COMUNITARIA  SEGUNDO SEMESTRE AÑO LECTIVO 2021                       </vt:lpstr>
      <vt:lpstr>                 INSTITUCION EDUCATIVA SAN JOSE Durante el segundo semestre del año lectivo 2021, la institución atendió  a 1.314 estudiantes, dando continuidad al proceso escolar utilizando la modalidad presencial en alternancia, para lo cual se acondicionaron todas las sedes y se pusieron en practica los protocolos de bioseguridad orientados en la Directiva 05 del MEN. A todos los estudiantes se le entregaron las guías para el tercer y cuarto periodo, se utilizaron diferentes estrategias y medios tecnológicos para evitar la deserción escolar. </vt:lpstr>
      <vt:lpstr>La institución entregó a los estudiantes de preescolar y básica primaria libros para el segundo semestre, donados por el programa PTA .  Los estudiantes de preescolar y básica primaria fueron  beneficiados con el programa PAE entregándoles una canasta alimenticia para preparar en casa, por la fundación Sembrando Futuro, auspiciado por la alcaldía municipal. </vt:lpstr>
      <vt:lpstr>PREPARACION DE LAS SEDES PARA RECIBIR A LOS ESTUDIANTES EN PRESENCIALIDAD MODALIDAD ALTERNANCIA </vt:lpstr>
      <vt:lpstr>Presentación de PowerPoint</vt:lpstr>
      <vt:lpstr>BIENVENIDA A LOS ESTUDIANTES A LA PRESENCIALIDAD EN ALTERNANCIA </vt:lpstr>
      <vt:lpstr>APLICANDO PROYOCOLOS DE BIOSEGURIDAD</vt:lpstr>
      <vt:lpstr>ESTUDIANTES EN PRESENCIALIDAD MODALIDAD ALTERNANCIA  </vt:lpstr>
      <vt:lpstr>ENTREGA DE GUIAS</vt:lpstr>
      <vt:lpstr>ENTREGA DEL COMPLEMENTO ALIMENTICIO (PAE)</vt:lpstr>
      <vt:lpstr>   PARTICIPACION DE LA COMUNIDAD SANJOSEISTE  En el segundo semestre la participación de la comunidad educativa fue muy activa, los padres de familia asistieron en forma presencial al llamado a reuniones, los directivos, docentes, administrativos, personal de servicios generales, participó en todas las actividades programadas en el POA institucional, como el cumpleaños de la institución, primeras comuniones, ejecución de actividades de los proyectos pedagógicos, certificación de estudiantes, ceremonia de graduación y otras.</vt:lpstr>
      <vt:lpstr>REUNION CON PADRES DE FAMILIA</vt:lpstr>
      <vt:lpstr>IZADA DE BANDERA</vt:lpstr>
      <vt:lpstr>RENDICION DE CUENTAS PRIMER SEMESTRE AÑO 2021</vt:lpstr>
      <vt:lpstr>CUMPLEAÑOS INSTITUCION EDUCATIVA SAN JOSE</vt:lpstr>
      <vt:lpstr>PRIMERA COMUNION</vt:lpstr>
      <vt:lpstr>GRADOS DEL GRADO 11º</vt:lpstr>
      <vt:lpstr>CERTIFICACION A LOS ESTUDIANTES DEL GRADO QUINTO</vt:lpstr>
      <vt:lpstr>CERTIFICACION A LOS ESTUDIANTES DEL GRADO TRANSICION</vt:lpstr>
      <vt:lpstr>TAMBIÉN SE CUMPLIÓ CON LAS EXIGENCIAS DE LA SED, Y LA SECRETARIA DE EDUCACIÓN MUNICIPAL. SEMANA DE DESARROLLO INSTITUCIONAL</vt:lpstr>
      <vt:lpstr> MUCHAS GRACIAS POR SU ASISTENCIA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INSTITUCION EDUCATIVA SAN JOSE</dc:title>
  <dc:creator>ADMIN</dc:creator>
  <cp:lastModifiedBy>ADMIN</cp:lastModifiedBy>
  <cp:revision>53</cp:revision>
  <dcterms:created xsi:type="dcterms:W3CDTF">2022-02-26T13:10:45Z</dcterms:created>
  <dcterms:modified xsi:type="dcterms:W3CDTF">2022-02-27T16:53:11Z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1532075</vt:lpwstr>
  </property>
  <property fmtid="{D5CDD505-2E9C-101B-9397-08002B2CF9AE}" name="NXPowerLiteSettings" pid="3">
    <vt:lpwstr>F7000400038000</vt:lpwstr>
  </property>
  <property fmtid="{D5CDD505-2E9C-101B-9397-08002B2CF9AE}" name="NXPowerLiteVersion" pid="4">
    <vt:lpwstr>S9.1.4</vt:lpwstr>
  </property>
</Properties>
</file>